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2" r:id="rId7"/>
    <p:sldMasterId id="2147483674" r:id="rId8"/>
    <p:sldMasterId id="2147483676" r:id="rId9"/>
    <p:sldMasterId id="2147483678" r:id="rId10"/>
    <p:sldMasterId id="2147483680" r:id="rId11"/>
    <p:sldMasterId id="2147483682" r:id="rId12"/>
    <p:sldMasterId id="2147483684" r:id="rId13"/>
    <p:sldMasterId id="2147483686" r:id="rId14"/>
    <p:sldMasterId id="2147483688" r:id="rId15"/>
    <p:sldMasterId id="2147483690" r:id="rId16"/>
    <p:sldMasterId id="2147483694" r:id="rId17"/>
    <p:sldMasterId id="2147483696" r:id="rId18"/>
    <p:sldMasterId id="2147483698" r:id="rId19"/>
    <p:sldMasterId id="2147483700" r:id="rId20"/>
    <p:sldMasterId id="2147483702" r:id="rId21"/>
    <p:sldMasterId id="2147483704" r:id="rId22"/>
    <p:sldMasterId id="2147483706" r:id="rId23"/>
  </p:sldMasterIdLst>
  <p:notesMasterIdLst>
    <p:notesMasterId r:id="rId47"/>
  </p:notesMasterIdLst>
  <p:handoutMasterIdLst>
    <p:handoutMasterId r:id="rId48"/>
  </p:handoutMasterIdLst>
  <p:sldIdLst>
    <p:sldId id="274" r:id="rId24"/>
    <p:sldId id="275" r:id="rId25"/>
    <p:sldId id="277" r:id="rId26"/>
    <p:sldId id="276" r:id="rId27"/>
    <p:sldId id="278" r:id="rId28"/>
    <p:sldId id="279" r:id="rId29"/>
    <p:sldId id="259" r:id="rId30"/>
    <p:sldId id="260" r:id="rId31"/>
    <p:sldId id="261" r:id="rId32"/>
    <p:sldId id="262" r:id="rId33"/>
    <p:sldId id="263" r:id="rId34"/>
    <p:sldId id="264" r:id="rId35"/>
    <p:sldId id="265" r:id="rId36"/>
    <p:sldId id="266" r:id="rId37"/>
    <p:sldId id="267" r:id="rId38"/>
    <p:sldId id="268" r:id="rId39"/>
    <p:sldId id="269" r:id="rId40"/>
    <p:sldId id="270" r:id="rId41"/>
    <p:sldId id="271" r:id="rId42"/>
    <p:sldId id="272" r:id="rId43"/>
    <p:sldId id="257" r:id="rId44"/>
    <p:sldId id="258" r:id="rId45"/>
    <p:sldId id="280" r:id="rId4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2" y="7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6336"/>
    </p:cViewPr>
  </p:sorterViewPr>
  <p:notesViewPr>
    <p:cSldViewPr snapToGrid="0">
      <p:cViewPr varScale="1">
        <p:scale>
          <a:sx n="65" d="100"/>
          <a:sy n="65" d="100"/>
        </p:scale>
        <p:origin x="247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6.xml"/><Relationship Id="rId41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296EEBF-6019-4112-990A-6E4D00160072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45234D-A911-4409-934C-64F2FDB33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7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EC69A-6D66-4617-BF74-BE78276B490E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519" y="4473472"/>
            <a:ext cx="5607362" cy="366087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885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99790-0449-473F-A0F7-A7004CBC9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3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790-0449-473F-A0F7-A7004CBC97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11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790-0449-473F-A0F7-A7004CBC97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54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790-0449-473F-A0F7-A7004CBC97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7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790-0449-473F-A0F7-A7004CBC97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46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790-0449-473F-A0F7-A7004CBC97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56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790-0449-473F-A0F7-A7004CBC97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66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790-0449-473F-A0F7-A7004CBC97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41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790-0449-473F-A0F7-A7004CBC97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20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790-0449-473F-A0F7-A7004CBC97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48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790-0449-473F-A0F7-A7004CBC97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7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790-0449-473F-A0F7-A7004CBC97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89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790-0449-473F-A0F7-A7004CBC97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996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790-0449-473F-A0F7-A7004CBC977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908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790-0449-473F-A0F7-A7004CBC977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578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790-0449-473F-A0F7-A7004CBC977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14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790-0449-473F-A0F7-A7004CBC977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0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790-0449-473F-A0F7-A7004CBC97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52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790-0449-473F-A0F7-A7004CBC97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59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790-0449-473F-A0F7-A7004CBC97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01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790-0449-473F-A0F7-A7004CBC97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12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790-0449-473F-A0F7-A7004CBC97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7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790-0449-473F-A0F7-A7004CBC97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31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790-0449-473F-A0F7-A7004CBC97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UNC Grad Sch logo0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181726"/>
            <a:ext cx="27432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800" y="1752600"/>
            <a:ext cx="7823200" cy="838200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2743200"/>
            <a:ext cx="7823200" cy="10668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18ADF5-D788-4F04-8A5D-938094C2E9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17363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0F8EC-25CC-44EB-81B2-A8E46919CB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59876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0F8EC-25CC-44EB-81B2-A8E46919CB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37470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0F8EC-25CC-44EB-81B2-A8E46919CB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12562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0F8EC-25CC-44EB-81B2-A8E46919CB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56544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0F8EC-25CC-44EB-81B2-A8E46919CB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54999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0F8EC-25CC-44EB-81B2-A8E46919CB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20318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0F8EC-25CC-44EB-81B2-A8E46919CB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84795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0F8EC-25CC-44EB-81B2-A8E46919CB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46910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0F8EC-25CC-44EB-81B2-A8E46919CB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01931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0F8EC-25CC-44EB-81B2-A8E46919CB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77560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UNC Grad Sch logo0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181726"/>
            <a:ext cx="27432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800" y="1752600"/>
            <a:ext cx="7823200" cy="838200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2743200"/>
            <a:ext cx="7823200" cy="10668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18ADF5-D788-4F04-8A5D-938094C2E9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72455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0F8EC-25CC-44EB-81B2-A8E46919CB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4671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UNC Grad Sch logo0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181726"/>
            <a:ext cx="27432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800" y="1752600"/>
            <a:ext cx="7823200" cy="838200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2743200"/>
            <a:ext cx="7823200" cy="10668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18ADF5-D788-4F04-8A5D-938094C2E9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2145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UNC Grad Sch logo0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181726"/>
            <a:ext cx="27432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800" y="1752600"/>
            <a:ext cx="7823200" cy="838200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2743200"/>
            <a:ext cx="7823200" cy="10668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18ADF5-D788-4F04-8A5D-938094C2E9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81382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0F8EC-25CC-44EB-81B2-A8E46919CB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71536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UNC Grad Sch logo0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181726"/>
            <a:ext cx="27432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800" y="1752600"/>
            <a:ext cx="7823200" cy="838200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2743200"/>
            <a:ext cx="7823200" cy="10668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18ADF5-D788-4F04-8A5D-938094C2E9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3909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UNC Grad Sch logo0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181726"/>
            <a:ext cx="27432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800" y="1752600"/>
            <a:ext cx="7823200" cy="838200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2743200"/>
            <a:ext cx="7823200" cy="10668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18ADF5-D788-4F04-8A5D-938094C2E9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89733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UNC Grad Sch logo0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181726"/>
            <a:ext cx="27432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800" y="1752600"/>
            <a:ext cx="7823200" cy="838200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2743200"/>
            <a:ext cx="7823200" cy="10668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18ADF5-D788-4F04-8A5D-938094C2E9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1374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UNC Grad Sch logo0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181726"/>
            <a:ext cx="27432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800" y="1752600"/>
            <a:ext cx="7823200" cy="838200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2743200"/>
            <a:ext cx="7823200" cy="10668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18ADF5-D788-4F04-8A5D-938094C2E9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8220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UNC Grad Sch logo0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181726"/>
            <a:ext cx="27432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800" y="1752600"/>
            <a:ext cx="7823200" cy="838200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2743200"/>
            <a:ext cx="7823200" cy="10668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18ADF5-D788-4F04-8A5D-938094C2E9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72277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F7CAE-C6C6-4203-8FAB-FD5DE28FE7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69575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0F8EC-25CC-44EB-81B2-A8E46919CB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20722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e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jpe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jpe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jpe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jpeg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jpeg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jpeg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5484" y="762000"/>
            <a:ext cx="731308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5484" y="1828800"/>
            <a:ext cx="731308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5886450"/>
            <a:ext cx="233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5886450"/>
            <a:ext cx="3860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36000" y="5886450"/>
            <a:ext cx="233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4969D3-2497-436E-8058-D1D6959E48C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1" descr="UNC Grad Sch logo0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181726"/>
            <a:ext cx="27432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3134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79551B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rgbClr val="79551B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rgbClr val="79551B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rgbClr val="79551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5484" y="762000"/>
            <a:ext cx="731308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5484" y="1828800"/>
            <a:ext cx="731308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5886450"/>
            <a:ext cx="233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5886450"/>
            <a:ext cx="3860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36000" y="5886450"/>
            <a:ext cx="233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4969D3-2497-436E-8058-D1D6959E48C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1" descr="UNC Grad Sch logo0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181726"/>
            <a:ext cx="27432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4097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79551B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rgbClr val="79551B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rgbClr val="79551B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rgbClr val="79551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5484" y="762000"/>
            <a:ext cx="731308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5484" y="1828800"/>
            <a:ext cx="731308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5886450"/>
            <a:ext cx="233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5886450"/>
            <a:ext cx="3860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36000" y="5886450"/>
            <a:ext cx="233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4969D3-2497-436E-8058-D1D6959E48C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1" descr="UNC Grad Sch logo0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181726"/>
            <a:ext cx="27432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8216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1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79551B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rgbClr val="79551B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rgbClr val="79551B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rgbClr val="79551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5484" y="762000"/>
            <a:ext cx="731308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5484" y="1828800"/>
            <a:ext cx="731308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5886450"/>
            <a:ext cx="233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5886450"/>
            <a:ext cx="3860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36000" y="5886450"/>
            <a:ext cx="233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4969D3-2497-436E-8058-D1D6959E48C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1" descr="UNC Grad Sch logo0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181726"/>
            <a:ext cx="27432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5929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79551B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rgbClr val="79551B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rgbClr val="79551B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rgbClr val="79551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5484" y="762000"/>
            <a:ext cx="731308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5484" y="1828800"/>
            <a:ext cx="731308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5886450"/>
            <a:ext cx="233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5886450"/>
            <a:ext cx="3860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36000" y="5886450"/>
            <a:ext cx="233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4969D3-2497-436E-8058-D1D6959E48C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1" descr="UNC Grad Sch logo0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181726"/>
            <a:ext cx="27432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1650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79551B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rgbClr val="79551B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rgbClr val="79551B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rgbClr val="79551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5484" y="762000"/>
            <a:ext cx="731308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5484" y="1828800"/>
            <a:ext cx="731308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5886450"/>
            <a:ext cx="233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5886450"/>
            <a:ext cx="3860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36000" y="5886450"/>
            <a:ext cx="233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4969D3-2497-436E-8058-D1D6959E48C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1" descr="UNC Grad Sch logo0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181726"/>
            <a:ext cx="27432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399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79551B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rgbClr val="79551B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rgbClr val="79551B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rgbClr val="79551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5484" y="762000"/>
            <a:ext cx="731308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5484" y="1828800"/>
            <a:ext cx="731308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5886450"/>
            <a:ext cx="233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5886450"/>
            <a:ext cx="3860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36000" y="5886450"/>
            <a:ext cx="233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4969D3-2497-436E-8058-D1D6959E48C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1" descr="UNC Grad Sch logo0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181726"/>
            <a:ext cx="27432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9297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79551B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rgbClr val="79551B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rgbClr val="79551B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rgbClr val="79551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5484" y="762000"/>
            <a:ext cx="731308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5484" y="1828800"/>
            <a:ext cx="731308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5886450"/>
            <a:ext cx="233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5886450"/>
            <a:ext cx="3860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36000" y="5886450"/>
            <a:ext cx="233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4969D3-2497-436E-8058-D1D6959E48C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1" descr="UNC Grad Sch logo0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181726"/>
            <a:ext cx="27432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3876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79551B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rgbClr val="79551B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rgbClr val="79551B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rgbClr val="79551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5484" y="762000"/>
            <a:ext cx="731308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5484" y="1828800"/>
            <a:ext cx="731308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5886450"/>
            <a:ext cx="233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5886450"/>
            <a:ext cx="3860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36000" y="5886450"/>
            <a:ext cx="233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4969D3-2497-436E-8058-D1D6959E48C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1" descr="UNC Grad Sch logo0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181726"/>
            <a:ext cx="27432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5801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79551B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rgbClr val="79551B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rgbClr val="79551B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rgbClr val="79551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5484" y="762000"/>
            <a:ext cx="731308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5484" y="1828800"/>
            <a:ext cx="731308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5886450"/>
            <a:ext cx="233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5886450"/>
            <a:ext cx="3860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36000" y="5886450"/>
            <a:ext cx="233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4969D3-2497-436E-8058-D1D6959E48C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1" descr="UNC Grad Sch logo0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181726"/>
            <a:ext cx="27432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560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79551B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rgbClr val="79551B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rgbClr val="79551B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rgbClr val="79551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5484" y="762000"/>
            <a:ext cx="731308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5484" y="1828800"/>
            <a:ext cx="731308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5886450"/>
            <a:ext cx="233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5886450"/>
            <a:ext cx="3860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36000" y="5886450"/>
            <a:ext cx="233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4969D3-2497-436E-8058-D1D6959E48C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1" descr="UNC Grad Sch logo0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181726"/>
            <a:ext cx="27432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8329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79551B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rgbClr val="79551B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rgbClr val="79551B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rgbClr val="79551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5484" y="762000"/>
            <a:ext cx="731308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5484" y="1828800"/>
            <a:ext cx="731308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5886450"/>
            <a:ext cx="233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5886450"/>
            <a:ext cx="3860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36000" y="5886450"/>
            <a:ext cx="233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4969D3-2497-436E-8058-D1D6959E48C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1" descr="UNC Grad Sch logo0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181726"/>
            <a:ext cx="27432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7404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79551B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rgbClr val="79551B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rgbClr val="79551B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rgbClr val="79551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5484" y="762000"/>
            <a:ext cx="731308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5484" y="1828800"/>
            <a:ext cx="731308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5886450"/>
            <a:ext cx="233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5886450"/>
            <a:ext cx="3860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36000" y="5886450"/>
            <a:ext cx="233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4969D3-2497-436E-8058-D1D6959E48C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1" descr="UNC Grad Sch logo0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181726"/>
            <a:ext cx="27432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2731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79551B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rgbClr val="79551B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rgbClr val="79551B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rgbClr val="79551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5484" y="762000"/>
            <a:ext cx="731308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5484" y="1828800"/>
            <a:ext cx="731308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5886450"/>
            <a:ext cx="233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5886450"/>
            <a:ext cx="3860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36000" y="5886450"/>
            <a:ext cx="233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4969D3-2497-436E-8058-D1D6959E48C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1" descr="UNC Grad Sch logo0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181726"/>
            <a:ext cx="27432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9851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79551B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rgbClr val="79551B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rgbClr val="79551B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rgbClr val="79551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5484" y="762000"/>
            <a:ext cx="731308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5484" y="1828800"/>
            <a:ext cx="731308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5886450"/>
            <a:ext cx="233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5886450"/>
            <a:ext cx="3860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36000" y="5886450"/>
            <a:ext cx="233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4969D3-2497-436E-8058-D1D6959E48C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1" descr="UNC Grad Sch logo0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181726"/>
            <a:ext cx="27432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3802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79551B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rgbClr val="79551B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rgbClr val="79551B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rgbClr val="79551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5484" y="762000"/>
            <a:ext cx="731308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5484" y="1828800"/>
            <a:ext cx="731308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5886450"/>
            <a:ext cx="233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5886450"/>
            <a:ext cx="3860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36000" y="5886450"/>
            <a:ext cx="233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4969D3-2497-436E-8058-D1D6959E48C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1" descr="UNC Grad Sch logo0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181726"/>
            <a:ext cx="27432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8555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79551B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rgbClr val="79551B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rgbClr val="79551B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rgbClr val="79551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5484" y="762000"/>
            <a:ext cx="731308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5484" y="1828800"/>
            <a:ext cx="731308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5886450"/>
            <a:ext cx="233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5886450"/>
            <a:ext cx="3860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36000" y="5886450"/>
            <a:ext cx="233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4969D3-2497-436E-8058-D1D6959E48C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1" descr="UNC Grad Sch logo0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181726"/>
            <a:ext cx="27432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1696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79551B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rgbClr val="79551B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rgbClr val="79551B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rgbClr val="79551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5484" y="762000"/>
            <a:ext cx="731308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5484" y="1828800"/>
            <a:ext cx="731308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5886450"/>
            <a:ext cx="233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5886450"/>
            <a:ext cx="3860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36000" y="5886450"/>
            <a:ext cx="233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4969D3-2497-436E-8058-D1D6959E48C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1" descr="UNC Grad Sch logo0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181726"/>
            <a:ext cx="27432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8419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79551B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rgbClr val="79551B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rgbClr val="79551B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rgbClr val="79551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5484" y="762000"/>
            <a:ext cx="731308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5484" y="1828800"/>
            <a:ext cx="731308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5886450"/>
            <a:ext cx="233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5886450"/>
            <a:ext cx="3860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36000" y="5886450"/>
            <a:ext cx="233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4969D3-2497-436E-8058-D1D6959E48C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1" descr="UNC Grad Sch logo0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181726"/>
            <a:ext cx="27432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5118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9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79551B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rgbClr val="79551B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rgbClr val="79551B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rgbClr val="79551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5484" y="762000"/>
            <a:ext cx="731308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5484" y="1828800"/>
            <a:ext cx="731308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5886450"/>
            <a:ext cx="233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5886450"/>
            <a:ext cx="3860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36000" y="5886450"/>
            <a:ext cx="233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4969D3-2497-436E-8058-D1D6959E48C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1" descr="UNC Grad Sch logo0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181726"/>
            <a:ext cx="27432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1196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79551B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rgbClr val="79551B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rgbClr val="79551B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rgbClr val="79551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5484" y="762000"/>
            <a:ext cx="731308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5484" y="1828800"/>
            <a:ext cx="731308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5886450"/>
            <a:ext cx="233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5886450"/>
            <a:ext cx="3860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36000" y="5886450"/>
            <a:ext cx="233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4969D3-2497-436E-8058-D1D6959E48C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1" descr="UNC Grad Sch logo0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181726"/>
            <a:ext cx="27432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4118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79551B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rgbClr val="79551B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rgbClr val="79551B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rgbClr val="79551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5484" y="762000"/>
            <a:ext cx="731308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5484" y="1828800"/>
            <a:ext cx="731308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5886450"/>
            <a:ext cx="233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5886450"/>
            <a:ext cx="3860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36000" y="5886450"/>
            <a:ext cx="233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4969D3-2497-436E-8058-D1D6959E48C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1" descr="UNC Grad Sch logo0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181726"/>
            <a:ext cx="27432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8344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79551B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rgbClr val="79551B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rgbClr val="79551B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rgbClr val="79551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5484" y="762000"/>
            <a:ext cx="731308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5484" y="1828800"/>
            <a:ext cx="731308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5886450"/>
            <a:ext cx="233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5886450"/>
            <a:ext cx="3860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36000" y="5886450"/>
            <a:ext cx="233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4969D3-2497-436E-8058-D1D6959E48C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1" descr="UNC Grad Sch logo0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181726"/>
            <a:ext cx="27432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3180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79551B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rgbClr val="79551B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rgbClr val="79551B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rgbClr val="79551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1"/>
            <a:ext cx="8229600" cy="49831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sz="160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endParaRPr lang="en-US" altLang="en-US" smtClean="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endParaRPr lang="en-US" altLang="en-US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en-US" altLang="en-US" sz="160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en-US" altLang="en-US" sz="180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en-US" smtClean="0">
                <a:solidFill>
                  <a:schemeClr val="accent2"/>
                </a:solidFill>
              </a:rPr>
              <a:t>	 					</a:t>
            </a:r>
          </a:p>
          <a:p>
            <a:pPr eaLnBrk="1" hangingPunct="1">
              <a:buFontTx/>
              <a:buNone/>
            </a:pPr>
            <a:endParaRPr lang="en-US" altLang="en-US" b="1" smtClean="0">
              <a:solidFill>
                <a:schemeClr val="accent2"/>
              </a:solidFill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4953000" y="914400"/>
            <a:ext cx="23622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CC0099"/>
                </a:solidFill>
                <a:cs typeface="Arial" panose="020B0604020202020204" pitchFamily="34" charset="0"/>
              </a:rPr>
              <a:t>Career</a:t>
            </a: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4495800" y="5410200"/>
            <a:ext cx="32004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CC0099"/>
                </a:solidFill>
                <a:cs typeface="Arial" panose="020B0604020202020204" pitchFamily="34" charset="0"/>
              </a:rPr>
              <a:t>Scientist/Student</a:t>
            </a: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5867400" y="2255520"/>
            <a:ext cx="533400" cy="2773680"/>
          </a:xfrm>
          <a:prstGeom prst="upArrow">
            <a:avLst>
              <a:gd name="adj1" fmla="val 50000"/>
              <a:gd name="adj2" fmla="val 1535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590800" y="1011239"/>
            <a:ext cx="7772400" cy="548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1096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096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096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096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096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solidFill>
                <a:srgbClr val="79551B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79551B"/>
                </a:solidFill>
              </a:rPr>
              <a:t>Academic record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79551B"/>
                </a:solidFill>
              </a:rPr>
              <a:t> </a:t>
            </a:r>
            <a:r>
              <a:rPr lang="en-US" altLang="en-US" dirty="0">
                <a:solidFill>
                  <a:srgbClr val="79551B"/>
                </a:solidFill>
              </a:rPr>
              <a:t>Applicants must have an undergraduate degree from an accredited college or university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C00000"/>
                </a:solidFill>
              </a:rPr>
              <a:t> Seek </a:t>
            </a:r>
            <a:r>
              <a:rPr lang="en-US" altLang="en-US" u="sng" dirty="0">
                <a:solidFill>
                  <a:srgbClr val="C00000"/>
                </a:solidFill>
              </a:rPr>
              <a:t>good</a:t>
            </a:r>
            <a:r>
              <a:rPr lang="en-US" altLang="en-US" dirty="0">
                <a:solidFill>
                  <a:srgbClr val="C00000"/>
                </a:solidFill>
              </a:rPr>
              <a:t> academic advising (take the right courses for the right reasons)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79551B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79551B"/>
                </a:solidFill>
              </a:rPr>
              <a:t>Standardized </a:t>
            </a:r>
            <a:r>
              <a:rPr lang="en-US" altLang="en-US" b="1" dirty="0" smtClean="0">
                <a:solidFill>
                  <a:srgbClr val="79551B"/>
                </a:solidFill>
              </a:rPr>
              <a:t>Tests</a:t>
            </a:r>
            <a:r>
              <a:rPr lang="en-US" altLang="en-US" b="1" dirty="0" smtClean="0">
                <a:solidFill>
                  <a:srgbClr val="C00000"/>
                </a:solidFill>
              </a:rPr>
              <a:t>*</a:t>
            </a:r>
            <a:endParaRPr lang="en-US" altLang="en-US" b="1" dirty="0">
              <a:solidFill>
                <a:srgbClr val="C00000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79551B"/>
                </a:solidFill>
              </a:rPr>
              <a:t>GPA 3.54 or &gt; than 3rd percentile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79551B"/>
                </a:solidFill>
              </a:rPr>
              <a:t>GRE - V 583 or &gt; 50th percentile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79551B"/>
                </a:solidFill>
              </a:rPr>
              <a:t>GRE - Q 673 or &gt; 50th percentile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79551B"/>
                </a:solidFill>
              </a:rPr>
              <a:t>GRE - A 660 or &gt; 50th percentile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 dirty="0">
              <a:solidFill>
                <a:srgbClr val="79551B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79551B"/>
                </a:solidFill>
              </a:rPr>
              <a:t>TOEFL</a:t>
            </a:r>
            <a:r>
              <a:rPr lang="en-US" altLang="en-US" sz="1800" dirty="0">
                <a:solidFill>
                  <a:srgbClr val="79551B"/>
                </a:solidFill>
              </a:rPr>
              <a:t> </a:t>
            </a:r>
            <a:r>
              <a:rPr lang="en-US" altLang="en-US" sz="1600" dirty="0">
                <a:solidFill>
                  <a:srgbClr val="79551B"/>
                </a:solidFill>
              </a:rPr>
              <a:t>(test of English as a foreign language)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rgbClr val="7955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C00000"/>
                </a:solidFill>
              </a:rPr>
              <a:t>Statement of Purpose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C00000"/>
                </a:solidFill>
              </a:rPr>
              <a:t>Letters of Recommendation</a:t>
            </a:r>
            <a:endParaRPr lang="en-US" altLang="en-US" sz="1600" dirty="0">
              <a:solidFill>
                <a:srgbClr val="C00000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79551B"/>
              </a:solidFill>
            </a:endParaRP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3930650" y="741364"/>
            <a:ext cx="40846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79551B"/>
                </a:solidFill>
              </a:rPr>
              <a:t>Application Process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038600" y="1752600"/>
            <a:ext cx="5867400" cy="12954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Arial" panose="020B0604020202020204" pitchFamily="34" charset="0"/>
              </a:rPr>
              <a:t>Preparation for Graduate School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3276600"/>
            <a:ext cx="5867400" cy="10668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What can (should) I be doing now?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Arial" panose="020B0604020202020204" pitchFamily="34" charset="0"/>
              </a:rPr>
              <a:t>Academics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86200" y="1676400"/>
            <a:ext cx="6400800" cy="426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>
                <a:latin typeface="Arial" panose="020B0604020202020204" pitchFamily="34" charset="0"/>
              </a:rPr>
              <a:t>Consider the following: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</a:rPr>
              <a:t>Selection criteria vary between programs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</a:rPr>
              <a:t>Major courses – do well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</a:rPr>
              <a:t>Challenge yourself – upper level courses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</a:rPr>
              <a:t>Transcripts are evaluated on </a:t>
            </a:r>
            <a:r>
              <a:rPr lang="en-US" altLang="en-US" i="1" dirty="0" smtClean="0">
                <a:latin typeface="Arial" panose="020B0604020202020204" pitchFamily="34" charset="0"/>
              </a:rPr>
              <a:t>courses</a:t>
            </a:r>
            <a:r>
              <a:rPr lang="en-US" altLang="en-US" dirty="0" smtClean="0">
                <a:latin typeface="Arial" panose="020B0604020202020204" pitchFamily="34" charset="0"/>
              </a:rPr>
              <a:t> and </a:t>
            </a:r>
            <a:r>
              <a:rPr lang="en-US" altLang="en-US" i="1" dirty="0" smtClean="0">
                <a:latin typeface="Arial" panose="020B0604020202020204" pitchFamily="34" charset="0"/>
              </a:rPr>
              <a:t>trends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</a:rPr>
              <a:t>GRE – Math, Reading, Vocabulary, Writing, Reasoning</a:t>
            </a:r>
          </a:p>
          <a:p>
            <a:pPr eaLnBrk="1" hangingPunct="1"/>
            <a:endParaRPr lang="en-US" altLang="en-US" sz="3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95754" y="762000"/>
            <a:ext cx="9772813" cy="9144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</a:rPr>
              <a:t>Experience </a:t>
            </a:r>
            <a:r>
              <a:rPr lang="en-US" altLang="en-US" sz="2000" dirty="0" smtClean="0">
                <a:latin typeface="Arial" panose="020B0604020202020204" pitchFamily="34" charset="0"/>
              </a:rPr>
              <a:t>–   </a:t>
            </a:r>
            <a:r>
              <a:rPr lang="en-US" altLang="en-US" sz="2000" b="1" dirty="0" smtClean="0">
                <a:latin typeface="Arial" panose="020B0604020202020204" pitchFamily="34" charset="0"/>
              </a:rPr>
              <a:t>how do you get it?          (and why does it matter?)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44167" y="1889088"/>
            <a:ext cx="7877908" cy="44196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Arial" panose="020B0604020202020204" pitchFamily="34" charset="0"/>
              </a:rPr>
              <a:t>Determine what you like and dislike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</a:rPr>
              <a:t>Internships, entry level positions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</a:rPr>
              <a:t>Inquire about career paths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</a:rPr>
              <a:t>Determine if advanced degree is necessary</a:t>
            </a:r>
          </a:p>
          <a:p>
            <a:pPr eaLnBrk="1" hangingPunct="1"/>
            <a:r>
              <a:rPr lang="en-US" altLang="en-US" sz="2800" b="1" dirty="0">
                <a:latin typeface="Arial" panose="020B0604020202020204" pitchFamily="34" charset="0"/>
              </a:rPr>
              <a:t>Experience is key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Summer Internships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5613" y="1828800"/>
            <a:ext cx="5484812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Arial" panose="020B0604020202020204" pitchFamily="34" charset="0"/>
              </a:rPr>
              <a:t>Benefits?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Arial" panose="020B0604020202020204" pitchFamily="34" charset="0"/>
              </a:rPr>
              <a:t>Learn skills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Arial" panose="020B0604020202020204" pitchFamily="34" charset="0"/>
              </a:rPr>
              <a:t>Working environment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Arial" panose="020B0604020202020204" pitchFamily="34" charset="0"/>
              </a:rPr>
              <a:t>Network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Arial" panose="020B0604020202020204" pitchFamily="34" charset="0"/>
              </a:rPr>
              <a:t>$$$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Arial" panose="020B0604020202020204" pitchFamily="34" charset="0"/>
              </a:rPr>
              <a:t>Recommendations for graduate school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Arial" panose="020B0604020202020204" pitchFamily="34" charset="0"/>
              </a:rPr>
              <a:t>Applications similar to graduate school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Summer Internships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Fall – Check websites (see handouts)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Winter – select programs, write personal statement, gather recommendations, transcripts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Jan-March – Submit applications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April – decide on program of choice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8993" y="1828800"/>
            <a:ext cx="7578221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Arial" panose="020B0604020202020204" pitchFamily="34" charset="0"/>
              </a:rPr>
              <a:t>Letters of recommendation (3) – positive recommenders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Arial" panose="020B0604020202020204" pitchFamily="34" charset="0"/>
              </a:rPr>
              <a:t>Meet with recommenders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Arial" panose="020B0604020202020204" pitchFamily="34" charset="0"/>
              </a:rPr>
              <a:t>Bring resume, personal statement, copy of grades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Arial" panose="020B0604020202020204" pitchFamily="34" charset="0"/>
              </a:rPr>
              <a:t>Explain your goals &amp; programs of interest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Arial" panose="020B0604020202020204" pitchFamily="34" charset="0"/>
              </a:rPr>
              <a:t>What qualities will make you successful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Arial" panose="020B0604020202020204" pitchFamily="34" charset="0"/>
              </a:rPr>
              <a:t>Help them write the letter – suggest an example of your performance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1400" b="1" dirty="0">
              <a:latin typeface="Arial" panose="020B0604020202020204" pitchFamily="34" charset="0"/>
            </a:endParaRP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title"/>
          </p:nvPr>
        </p:nvSpPr>
        <p:spPr>
          <a:xfrm>
            <a:off x="3429000" y="533400"/>
            <a:ext cx="6858000" cy="1447800"/>
          </a:xfrm>
          <a:noFill/>
        </p:spPr>
        <p:txBody>
          <a:bodyPr/>
          <a:lstStyle/>
          <a:p>
            <a:pPr eaLnBrk="1" hangingPunct="1"/>
            <a:r>
              <a:rPr lang="en-US" altLang="en-US" b="1" smtClean="0">
                <a:latin typeface="Arial" panose="020B0604020202020204" pitchFamily="34" charset="0"/>
              </a:rPr>
              <a:t>Make your Application as </a:t>
            </a:r>
            <a:r>
              <a:rPr lang="en-US" altLang="en-US" b="1" i="1" u="sng" smtClean="0">
                <a:latin typeface="Arial" panose="020B0604020202020204" pitchFamily="34" charset="0"/>
              </a:rPr>
              <a:t>Competitive</a:t>
            </a:r>
            <a:r>
              <a:rPr lang="en-US" altLang="en-US" b="1" smtClean="0">
                <a:latin typeface="Arial" panose="020B0604020202020204" pitchFamily="34" charset="0"/>
              </a:rPr>
              <a:t> as possible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8075" y="1828800"/>
            <a:ext cx="8226339" cy="4648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</a:rPr>
              <a:t>Statement of Purpose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 smtClean="0">
                <a:latin typeface="Arial" panose="020B0604020202020204" pitchFamily="34" charset="0"/>
              </a:rPr>
              <a:t>	“</a:t>
            </a:r>
            <a:r>
              <a:rPr lang="en-US" altLang="en-US" i="1" dirty="0" smtClean="0"/>
              <a:t>An individual statement describing the student’s scholarly focus, future plans and relevant skills.  Describe your (research) experiences, articulate your future goals, explain why you are choosing the particular program.”</a:t>
            </a:r>
            <a:r>
              <a:rPr lang="en-US" altLang="en-US" dirty="0" smtClean="0"/>
              <a:t> 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Arial" panose="020B0604020202020204" pitchFamily="34" charset="0"/>
              </a:rPr>
              <a:t>Have others read it!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Arial" panose="020B0604020202020204" pitchFamily="34" charset="0"/>
              </a:rPr>
              <a:t>Consider feedback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Arial" panose="020B0604020202020204" pitchFamily="34" charset="0"/>
              </a:rPr>
              <a:t>Revise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xfrm>
            <a:off x="3429000" y="533400"/>
            <a:ext cx="6858000" cy="1447800"/>
          </a:xfrm>
          <a:noFill/>
        </p:spPr>
        <p:txBody>
          <a:bodyPr/>
          <a:lstStyle/>
          <a:p>
            <a:pPr eaLnBrk="1" hangingPunct="1"/>
            <a:r>
              <a:rPr lang="en-US" altLang="en-US" b="1" smtClean="0">
                <a:latin typeface="Arial" panose="020B0604020202020204" pitchFamily="34" charset="0"/>
              </a:rPr>
              <a:t>Make your Application as </a:t>
            </a:r>
            <a:r>
              <a:rPr lang="en-US" altLang="en-US" b="1" i="1" u="sng" smtClean="0">
                <a:latin typeface="Arial" panose="020B0604020202020204" pitchFamily="34" charset="0"/>
              </a:rPr>
              <a:t>Competitive</a:t>
            </a:r>
            <a:r>
              <a:rPr lang="en-US" altLang="en-US" b="1" smtClean="0">
                <a:latin typeface="Arial" panose="020B0604020202020204" pitchFamily="34" charset="0"/>
              </a:rPr>
              <a:t> as possible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Arial" panose="020B0604020202020204" pitchFamily="34" charset="0"/>
              </a:rPr>
              <a:t>Brainstorming Questions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2400" y="1752600"/>
            <a:ext cx="6248400" cy="4191000"/>
          </a:xfrm>
          <a:noFill/>
        </p:spPr>
        <p:txBody>
          <a:bodyPr/>
          <a:lstStyle/>
          <a:p>
            <a:pPr marL="381000" indent="-381000" eaLnBrk="1" hangingPunct="1">
              <a:buFontTx/>
              <a:buAutoNum type="arabicPeriod"/>
            </a:pPr>
            <a:r>
              <a:rPr lang="en-US" altLang="en-US" smtClean="0">
                <a:latin typeface="Arial" panose="020B0604020202020204" pitchFamily="34" charset="0"/>
              </a:rPr>
              <a:t>Why do you want to participate in this program/research area/graduate program/medical school program, etc?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altLang="en-US" smtClean="0">
                <a:latin typeface="Arial" panose="020B0604020202020204" pitchFamily="34" charset="0"/>
              </a:rPr>
              <a:t>What experiences make you qualified?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altLang="en-US" smtClean="0">
                <a:latin typeface="Arial" panose="020B0604020202020204" pitchFamily="34" charset="0"/>
              </a:rPr>
              <a:t>What are your goals?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altLang="en-US" smtClean="0">
                <a:latin typeface="Arial" panose="020B0604020202020204" pitchFamily="34" charset="0"/>
              </a:rPr>
              <a:t>What do you have to contribute?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altLang="en-US" smtClean="0">
                <a:latin typeface="Arial" panose="020B0604020202020204" pitchFamily="34" charset="0"/>
              </a:rPr>
              <a:t>What are your areas of interest and why, why not other areas?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altLang="en-US" smtClean="0">
                <a:latin typeface="Arial" panose="020B0604020202020204" pitchFamily="34" charset="0"/>
              </a:rPr>
              <a:t>Personal experiences/influences helped guide your path – mentors/family/friends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8086" y="802194"/>
            <a:ext cx="7313083" cy="914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Statement of Purpose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9332" y="1828800"/>
            <a:ext cx="8042868" cy="4495800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latin typeface="Arial" panose="020B0604020202020204" pitchFamily="34" charset="0"/>
              </a:rPr>
              <a:t>Include </a:t>
            </a:r>
            <a:r>
              <a:rPr lang="en-US" altLang="en-US" sz="2000" dirty="0">
                <a:solidFill>
                  <a:srgbClr val="008000"/>
                </a:solidFill>
                <a:latin typeface="Arial" panose="020B0604020202020204" pitchFamily="34" charset="0"/>
              </a:rPr>
              <a:t>justification</a:t>
            </a:r>
            <a:r>
              <a:rPr lang="en-US" altLang="en-US" sz="2000" dirty="0">
                <a:latin typeface="Arial" panose="020B0604020202020204" pitchFamily="34" charset="0"/>
              </a:rPr>
              <a:t> for why you are applying to that program/graduate school, </a:t>
            </a:r>
            <a:r>
              <a:rPr lang="en-US" altLang="en-US" sz="2000" dirty="0" err="1">
                <a:latin typeface="Arial" panose="020B0604020202020204" pitchFamily="34" charset="0"/>
              </a:rPr>
              <a:t>etc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2000" dirty="0">
                <a:latin typeface="Arial" panose="020B0604020202020204" pitchFamily="34" charset="0"/>
              </a:rPr>
              <a:t>Keep </a:t>
            </a:r>
            <a:r>
              <a:rPr lang="en-US" altLang="en-US" sz="2000" dirty="0">
                <a:solidFill>
                  <a:srgbClr val="008000"/>
                </a:solidFill>
                <a:latin typeface="Arial" panose="020B0604020202020204" pitchFamily="34" charset="0"/>
              </a:rPr>
              <a:t>focused</a:t>
            </a:r>
            <a:r>
              <a:rPr lang="en-US" altLang="en-US" sz="2000" dirty="0">
                <a:latin typeface="Arial" panose="020B0604020202020204" pitchFamily="34" charset="0"/>
              </a:rPr>
              <a:t>, remember your </a:t>
            </a:r>
            <a:r>
              <a:rPr lang="en-US" altLang="en-US" sz="2000" dirty="0">
                <a:solidFill>
                  <a:srgbClr val="008000"/>
                </a:solidFill>
                <a:latin typeface="Arial" panose="020B0604020202020204" pitchFamily="34" charset="0"/>
              </a:rPr>
              <a:t>audience</a:t>
            </a:r>
          </a:p>
          <a:p>
            <a:pPr eaLnBrk="1" hangingPunct="1"/>
            <a:r>
              <a:rPr lang="en-US" altLang="en-US" sz="2000" dirty="0">
                <a:latin typeface="Arial" panose="020B0604020202020204" pitchFamily="34" charset="0"/>
              </a:rPr>
              <a:t>Explain research interests, areas of discipline, accomplishments, sources of motivation</a:t>
            </a:r>
          </a:p>
          <a:p>
            <a:pPr eaLnBrk="1" hangingPunct="1"/>
            <a:r>
              <a:rPr lang="en-US" altLang="en-US" sz="2000" dirty="0">
                <a:solidFill>
                  <a:srgbClr val="008000"/>
                </a:solidFill>
                <a:latin typeface="Arial" panose="020B0604020202020204" pitchFamily="34" charset="0"/>
              </a:rPr>
              <a:t>Address</a:t>
            </a:r>
            <a:r>
              <a:rPr lang="en-US" altLang="en-US" sz="2000" dirty="0">
                <a:latin typeface="Arial" panose="020B0604020202020204" pitchFamily="34" charset="0"/>
              </a:rPr>
              <a:t> specific aspects of a particular program and </a:t>
            </a:r>
            <a:r>
              <a:rPr lang="en-US" altLang="en-US" sz="2000" dirty="0">
                <a:solidFill>
                  <a:srgbClr val="008000"/>
                </a:solidFill>
                <a:latin typeface="Arial" panose="020B0604020202020204" pitchFamily="34" charset="0"/>
              </a:rPr>
              <a:t>apply</a:t>
            </a:r>
            <a:r>
              <a:rPr lang="en-US" altLang="en-US" sz="2000" dirty="0">
                <a:latin typeface="Arial" panose="020B0604020202020204" pitchFamily="34" charset="0"/>
              </a:rPr>
              <a:t> it to your career goals</a:t>
            </a:r>
          </a:p>
          <a:p>
            <a:pPr eaLnBrk="1" hangingPunct="1"/>
            <a:r>
              <a:rPr lang="en-US" altLang="en-US" sz="2000" dirty="0">
                <a:latin typeface="Arial" panose="020B0604020202020204" pitchFamily="34" charset="0"/>
              </a:rPr>
              <a:t>Give your essay to at least 3 other people to provide </a:t>
            </a:r>
            <a:r>
              <a:rPr lang="en-US" altLang="en-US" sz="2000" dirty="0">
                <a:solidFill>
                  <a:srgbClr val="008000"/>
                </a:solidFill>
                <a:latin typeface="Arial" panose="020B0604020202020204" pitchFamily="34" charset="0"/>
              </a:rPr>
              <a:t>critique </a:t>
            </a:r>
            <a:r>
              <a:rPr lang="en-US" altLang="en-US" sz="2000" dirty="0">
                <a:latin typeface="Arial" panose="020B0604020202020204" pitchFamily="34" charset="0"/>
              </a:rPr>
              <a:t>and suggestions for improvement</a:t>
            </a:r>
          </a:p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</a:rPr>
              <a:t>Commitment and readiness for graduate work – explain in essay</a:t>
            </a:r>
          </a:p>
          <a:p>
            <a:pPr eaLnBrk="1" hangingPunct="1"/>
            <a:endParaRPr lang="en-US" altLang="en-US" sz="2000" dirty="0">
              <a:latin typeface="Arial" panose="020B0604020202020204" pitchFamily="34" charset="0"/>
            </a:endParaRPr>
          </a:p>
          <a:p>
            <a:pPr eaLnBrk="1" hangingPunct="1"/>
            <a:endParaRPr lang="en-US" altLang="en-US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5867400" y="2286000"/>
            <a:ext cx="533400" cy="3276600"/>
          </a:xfrm>
          <a:prstGeom prst="upArrow">
            <a:avLst>
              <a:gd name="adj1" fmla="val 50000"/>
              <a:gd name="adj2" fmla="val 153571"/>
            </a:avLst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1"/>
            <a:ext cx="8229600" cy="49831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smtClean="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endParaRPr lang="en-US" altLang="en-US" smtClean="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endParaRPr lang="en-US" altLang="en-US" smtClean="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en-US" smtClean="0">
                <a:solidFill>
                  <a:schemeClr val="accent2"/>
                </a:solidFill>
              </a:rPr>
              <a:t>	 					</a:t>
            </a:r>
          </a:p>
          <a:p>
            <a:pPr eaLnBrk="1" hangingPunct="1">
              <a:buFontTx/>
              <a:buNone/>
            </a:pPr>
            <a:endParaRPr lang="en-US" altLang="en-US" b="1" smtClean="0">
              <a:solidFill>
                <a:schemeClr val="accent2"/>
              </a:solidFill>
            </a:endParaRP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4724400" y="1219200"/>
            <a:ext cx="2971800" cy="609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CC0099"/>
                </a:solidFill>
                <a:cs typeface="Arial" panose="020B0604020202020204" pitchFamily="34" charset="0"/>
              </a:rPr>
              <a:t>Career (options)</a:t>
            </a: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4876800" y="6019800"/>
            <a:ext cx="32004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CC0099"/>
                </a:solidFill>
                <a:cs typeface="Arial" panose="020B0604020202020204" pitchFamily="34" charset="0"/>
              </a:rPr>
              <a:t>Scientist/Student</a:t>
            </a:r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2438400" y="2819400"/>
            <a:ext cx="1066800" cy="533400"/>
          </a:xfrm>
          <a:prstGeom prst="wedgeRoundRectCallout">
            <a:avLst>
              <a:gd name="adj1" fmla="val -43306"/>
              <a:gd name="adj2" fmla="val 87204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Science Writing</a:t>
            </a:r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7427976" y="2789236"/>
            <a:ext cx="1956816" cy="533400"/>
          </a:xfrm>
          <a:prstGeom prst="wedgeEllipseCallout">
            <a:avLst>
              <a:gd name="adj1" fmla="val -45051"/>
              <a:gd name="adj2" fmla="val 1663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FF00"/>
                </a:solidFill>
                <a:cs typeface="Arial" panose="020B0604020202020204" pitchFamily="34" charset="0"/>
              </a:rPr>
              <a:t>Administration</a:t>
            </a:r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2743200" y="4724400"/>
            <a:ext cx="1828800" cy="685800"/>
          </a:xfrm>
          <a:prstGeom prst="cloudCallout">
            <a:avLst>
              <a:gd name="adj1" fmla="val 75347"/>
              <a:gd name="adj2" fmla="val 49306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chemeClr val="bg2"/>
                </a:solidFill>
                <a:cs typeface="Arial" panose="020B0604020202020204" pitchFamily="34" charset="0"/>
              </a:rPr>
              <a:t>Academic Research </a:t>
            </a:r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auto">
          <a:xfrm>
            <a:off x="4645152" y="4191000"/>
            <a:ext cx="1524000" cy="533400"/>
          </a:xfrm>
          <a:prstGeom prst="wedgeRectCallout">
            <a:avLst>
              <a:gd name="adj1" fmla="val -61250"/>
              <a:gd name="adj2" fmla="val 3006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chemeClr val="bg2"/>
                </a:solidFill>
                <a:cs typeface="Arial" panose="020B0604020202020204" pitchFamily="34" charset="0"/>
              </a:rPr>
              <a:t>Industry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chemeClr val="bg2"/>
                </a:solidFill>
                <a:cs typeface="Arial" panose="020B0604020202020204" pitchFamily="34" charset="0"/>
              </a:rPr>
              <a:t>Research</a:t>
            </a:r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7239000" y="4648200"/>
            <a:ext cx="1447800" cy="762000"/>
          </a:xfrm>
          <a:prstGeom prst="wedgeRoundRectCallout">
            <a:avLst>
              <a:gd name="adj1" fmla="val 75000"/>
              <a:gd name="adj2" fmla="val 8604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FFFFFF"/>
                </a:solidFill>
                <a:cs typeface="Arial" panose="020B0604020202020204" pitchFamily="34" charset="0"/>
              </a:rPr>
              <a:t>Federal Funding Agencies</a:t>
            </a:r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6169152" y="3139282"/>
            <a:ext cx="1219200" cy="609600"/>
          </a:xfrm>
          <a:prstGeom prst="wedgeEllipseCallout">
            <a:avLst>
              <a:gd name="adj1" fmla="val -45310"/>
              <a:gd name="adj2" fmla="val 70051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chemeClr val="bg2"/>
                </a:solidFill>
                <a:cs typeface="Arial" panose="020B0604020202020204" pitchFamily="34" charset="0"/>
              </a:rPr>
              <a:t>Law</a:t>
            </a:r>
          </a:p>
        </p:txBody>
      </p:sp>
      <p:sp>
        <p:nvSpPr>
          <p:cNvPr id="22540" name="AutoShape 12"/>
          <p:cNvSpPr>
            <a:spLocks noChangeArrowheads="1"/>
          </p:cNvSpPr>
          <p:nvPr/>
        </p:nvSpPr>
        <p:spPr bwMode="auto">
          <a:xfrm>
            <a:off x="8534400" y="3733800"/>
            <a:ext cx="1600200" cy="685800"/>
          </a:xfrm>
          <a:prstGeom prst="cloudCallout">
            <a:avLst>
              <a:gd name="adj1" fmla="val 10713"/>
              <a:gd name="adj2" fmla="val 12338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C00000"/>
                </a:solidFill>
                <a:cs typeface="Arial" panose="020B0604020202020204" pitchFamily="34" charset="0"/>
              </a:rPr>
              <a:t>Science marketing</a:t>
            </a:r>
          </a:p>
        </p:txBody>
      </p:sp>
      <p:sp>
        <p:nvSpPr>
          <p:cNvPr id="22541" name="AutoShape 13"/>
          <p:cNvSpPr>
            <a:spLocks noChangeArrowheads="1"/>
          </p:cNvSpPr>
          <p:nvPr/>
        </p:nvSpPr>
        <p:spPr bwMode="auto">
          <a:xfrm>
            <a:off x="3505200" y="3505200"/>
            <a:ext cx="1295400" cy="762000"/>
          </a:xfrm>
          <a:prstGeom prst="wedgeEllipseCallout">
            <a:avLst>
              <a:gd name="adj1" fmla="val -23037"/>
              <a:gd name="adj2" fmla="val -1039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FFFFFF"/>
                </a:solidFill>
              </a:rPr>
              <a:t>Teaching</a:t>
            </a:r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>
            <a:off x="6284976" y="1951036"/>
            <a:ext cx="1219200" cy="609600"/>
          </a:xfrm>
          <a:prstGeom prst="wedgeRectCallout">
            <a:avLst>
              <a:gd name="adj1" fmla="val -10935"/>
              <a:gd name="adj2" fmla="val 109634"/>
            </a:avLst>
          </a:prstGeom>
          <a:solidFill>
            <a:srgbClr val="993366">
              <a:alpha val="7882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92D050"/>
                </a:solidFill>
              </a:rPr>
              <a:t>Outreach</a:t>
            </a:r>
          </a:p>
        </p:txBody>
      </p:sp>
      <p:sp>
        <p:nvSpPr>
          <p:cNvPr id="22543" name="AutoShape 15"/>
          <p:cNvSpPr>
            <a:spLocks noChangeArrowheads="1"/>
          </p:cNvSpPr>
          <p:nvPr/>
        </p:nvSpPr>
        <p:spPr bwMode="auto">
          <a:xfrm>
            <a:off x="3733800" y="2209800"/>
            <a:ext cx="990600" cy="6096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FFFF"/>
                </a:solidFill>
              </a:rPr>
              <a:t>Policy</a:t>
            </a:r>
          </a:p>
        </p:txBody>
      </p:sp>
      <p:sp>
        <p:nvSpPr>
          <p:cNvPr id="22544" name="AutoShape 16"/>
          <p:cNvSpPr>
            <a:spLocks noChangeArrowheads="1"/>
          </p:cNvSpPr>
          <p:nvPr/>
        </p:nvSpPr>
        <p:spPr bwMode="auto">
          <a:xfrm>
            <a:off x="5486400" y="5257800"/>
            <a:ext cx="1219200" cy="609600"/>
          </a:xfrm>
          <a:prstGeom prst="wedgeRectCallout">
            <a:avLst>
              <a:gd name="adj1" fmla="val 71356"/>
              <a:gd name="adj2" fmla="val -111199"/>
            </a:avLst>
          </a:prstGeom>
          <a:solidFill>
            <a:schemeClr val="folHlink">
              <a:alpha val="7882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79551B"/>
                </a:solidFill>
              </a:rPr>
              <a:t>Community Service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5" grpId="0" animBg="1"/>
      <p:bldP spid="22536" grpId="0" animBg="1"/>
      <p:bldP spid="22537" grpId="0" animBg="1"/>
      <p:bldP spid="22538" grpId="0" animBg="1"/>
      <p:bldP spid="22539" grpId="0" animBg="1"/>
      <p:bldP spid="22540" grpId="0" animBg="1"/>
      <p:bldP spid="22541" grpId="0" animBg="1"/>
      <p:bldP spid="22542" grpId="0" animBg="1"/>
      <p:bldP spid="22543" grpId="0" animBg="1"/>
      <p:bldP spid="225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038601" y="685800"/>
            <a:ext cx="5484813" cy="9144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Arial" panose="020B0604020202020204" pitchFamily="34" charset="0"/>
              </a:rPr>
              <a:t>Tips on Applying to Graduate School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1828800"/>
            <a:ext cx="5867400" cy="38862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Read the application package carefully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Completed applications must be neat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Contact the Program Office with questions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Make a checklist and set a timeline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Speak to successful applicants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Keep copies of everything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Apply by the deadline (Generally range from October to March)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Start your search early!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302875" y="743606"/>
            <a:ext cx="7018283" cy="5181600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Shout Out To:</a:t>
            </a:r>
          </a:p>
          <a:p>
            <a:pPr eaLnBrk="1" hangingPunct="1"/>
            <a:endParaRPr lang="en-US" altLang="en-US" sz="3200" b="1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</a:rPr>
              <a:t>The </a:t>
            </a:r>
            <a:r>
              <a:rPr lang="en-US" altLang="en-US" b="1" dirty="0">
                <a:latin typeface="Arial" panose="020B0604020202020204" pitchFamily="34" charset="0"/>
              </a:rPr>
              <a:t>Graduate School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University of North Carolina at Chapel Hill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</a:p>
          <a:p>
            <a:pPr eaLnBrk="1" hangingPunct="1"/>
            <a:endParaRPr lang="en-US" altLang="en-US" sz="3200" b="1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1800" b="1" i="1" dirty="0">
                <a:latin typeface="Arial" panose="020B0604020202020204" pitchFamily="34" charset="0"/>
              </a:rPr>
              <a:t>Dr. Leslie S. </a:t>
            </a:r>
            <a:r>
              <a:rPr lang="en-US" altLang="en-US" sz="1800" b="1" i="1" dirty="0" smtClean="0">
                <a:latin typeface="Arial" panose="020B0604020202020204" pitchFamily="34" charset="0"/>
              </a:rPr>
              <a:t>Lerea </a:t>
            </a:r>
            <a:r>
              <a:rPr lang="en-US" altLang="en-US" sz="1800" i="1" dirty="0" smtClean="0">
                <a:latin typeface="Arial" panose="020B0604020202020204" pitchFamily="34" charset="0"/>
              </a:rPr>
              <a:t>(retired)</a:t>
            </a:r>
            <a:endParaRPr lang="en-US" altLang="en-US" sz="1800" i="1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1800" i="1" dirty="0">
                <a:latin typeface="Arial" panose="020B0604020202020204" pitchFamily="34" charset="0"/>
              </a:rPr>
              <a:t>Associate Dean for Student Affairs</a:t>
            </a:r>
          </a:p>
          <a:p>
            <a:pPr eaLnBrk="1" hangingPunct="1"/>
            <a:endParaRPr lang="en-US" altLang="en-US" sz="1800" b="1" i="1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1800" b="1" i="1" dirty="0">
                <a:latin typeface="Arial" panose="020B0604020202020204" pitchFamily="34" charset="0"/>
              </a:rPr>
              <a:t>Dr. Brian </a:t>
            </a:r>
            <a:r>
              <a:rPr lang="en-US" altLang="en-US" sz="1800" b="1" i="1" dirty="0" err="1">
                <a:latin typeface="Arial" panose="020B0604020202020204" pitchFamily="34" charset="0"/>
              </a:rPr>
              <a:t>Rybarczyk</a:t>
            </a:r>
            <a:endParaRPr lang="en-US" altLang="en-US" sz="1800" b="1" i="1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1800" i="1" dirty="0">
                <a:latin typeface="Arial" panose="020B0604020202020204" pitchFamily="34" charset="0"/>
              </a:rPr>
              <a:t>Director, Educational Support </a:t>
            </a:r>
          </a:p>
          <a:p>
            <a:pPr eaLnBrk="1" hangingPunct="1"/>
            <a:r>
              <a:rPr lang="en-US" altLang="en-US" sz="1800" i="1" dirty="0">
                <a:latin typeface="Arial" panose="020B0604020202020204" pitchFamily="34" charset="0"/>
              </a:rPr>
              <a:t>Programs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</a:p>
          <a:p>
            <a:pPr eaLnBrk="1" hangingPunct="1"/>
            <a:endParaRPr lang="en-US" altLang="en-US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429000" y="609601"/>
            <a:ext cx="7467600" cy="5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1096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096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096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096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096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79551B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79551B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79551B"/>
                </a:solidFill>
              </a:rPr>
              <a:t>First state undergraduate university in the nation; </a:t>
            </a:r>
            <a:br>
              <a:rPr lang="en-US" altLang="en-US" sz="1800">
                <a:solidFill>
                  <a:srgbClr val="79551B"/>
                </a:solidFill>
              </a:rPr>
            </a:br>
            <a:r>
              <a:rPr lang="en-US" altLang="en-US" sz="1800">
                <a:solidFill>
                  <a:srgbClr val="79551B"/>
                </a:solidFill>
              </a:rPr>
              <a:t>established 1793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79551B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79551B"/>
                </a:solidFill>
              </a:rPr>
              <a:t>‘Graduate studies’ established in 1877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79551B"/>
                </a:solidFill>
              </a:rPr>
              <a:t>Graduate School established in 1907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79551B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79551B"/>
                </a:solidFill>
              </a:rPr>
              <a:t>Total student body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79551B"/>
                </a:solidFill>
              </a:rPr>
              <a:t>61% undergraduate (17,000)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79551B"/>
                </a:solidFill>
              </a:rPr>
              <a:t>30% graduate (8,000)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79551B"/>
                </a:solidFill>
              </a:rPr>
              <a:t>9% professional (2,000)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79551B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79551B"/>
                </a:solidFill>
              </a:rPr>
              <a:t>Graduate/professional students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79551B"/>
                </a:solidFill>
              </a:rPr>
              <a:t>~24% coming from diverse backgrounds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79551B"/>
                </a:solidFill>
              </a:rPr>
              <a:t>59% female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79551B"/>
                </a:solidFill>
              </a:rPr>
              <a:t>41% male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79551B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79551B"/>
                </a:solidFill>
              </a:rPr>
              <a:t>Graduate Programs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79551B"/>
                </a:solidFill>
              </a:rPr>
              <a:t>66 doctoral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79551B"/>
                </a:solidFill>
              </a:rPr>
              <a:t>100 master’s degrees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724401" y="533400"/>
            <a:ext cx="2551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79551B"/>
                </a:solidFill>
              </a:rPr>
              <a:t>General Info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0399" y="1008184"/>
            <a:ext cx="7280031" cy="310661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Visit </a:t>
            </a:r>
            <a:r>
              <a:rPr lang="en-US" altLang="en-US" sz="4000" dirty="0" smtClean="0">
                <a:latin typeface="Arial" panose="020B0604020202020204" pitchFamily="34" charset="0"/>
              </a:rPr>
              <a:t>them &amp; other  dedicated mentors at</a:t>
            </a:r>
          </a:p>
          <a:p>
            <a:pPr algn="ctr" eaLnBrk="1" hangingPunct="1">
              <a:buFontTx/>
              <a:buNone/>
            </a:pPr>
            <a:endParaRPr lang="en-US" altLang="en-US" sz="4000" dirty="0">
              <a:latin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4000" dirty="0">
                <a:solidFill>
                  <a:schemeClr val="accent2"/>
                </a:solidFill>
                <a:latin typeface="Arial" panose="020B0604020202020204" pitchFamily="34" charset="0"/>
              </a:rPr>
              <a:t>http://gradschool.unc.edu</a:t>
            </a:r>
          </a:p>
          <a:p>
            <a:pPr algn="ctr" eaLnBrk="1" hangingPunct="1">
              <a:buFontTx/>
              <a:buNone/>
            </a:pPr>
            <a:endParaRPr lang="en-US" altLang="en-US" sz="4000" dirty="0">
              <a:latin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sz="3200" dirty="0">
              <a:latin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sz="3200" dirty="0">
              <a:latin typeface="Arial" panose="020B0604020202020204" pitchFamily="34" charset="0"/>
            </a:endParaRP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43400"/>
            <a:ext cx="21336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343401"/>
            <a:ext cx="2133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1"/>
            <a:ext cx="8229600" cy="49831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sz="160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endParaRPr lang="en-US" altLang="en-US" smtClean="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endParaRPr lang="en-US" altLang="en-US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en-US" altLang="en-US" sz="160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en-US" altLang="en-US" sz="180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en-US" smtClean="0">
                <a:solidFill>
                  <a:schemeClr val="accent2"/>
                </a:solidFill>
              </a:rPr>
              <a:t>	 					</a:t>
            </a:r>
          </a:p>
          <a:p>
            <a:pPr eaLnBrk="1" hangingPunct="1">
              <a:buFontTx/>
              <a:buNone/>
            </a:pPr>
            <a:endParaRPr lang="en-US" altLang="en-US" b="1" smtClean="0">
              <a:solidFill>
                <a:schemeClr val="accent2"/>
              </a:solidFill>
            </a:endParaRPr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4495800" y="5943600"/>
            <a:ext cx="32004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CC0099"/>
                </a:solidFill>
                <a:cs typeface="Arial" panose="020B0604020202020204" pitchFamily="34" charset="0"/>
              </a:rPr>
              <a:t>Scientist/Student</a:t>
            </a: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4495801" y="2209800"/>
            <a:ext cx="2938463" cy="3276600"/>
            <a:chOff x="1387" y="1448"/>
            <a:chExt cx="1851" cy="2064"/>
          </a:xfrm>
        </p:grpSpPr>
        <p:sp>
          <p:nvSpPr>
            <p:cNvPr id="24582" name="AutoShape 5"/>
            <p:cNvSpPr>
              <a:spLocks noChangeArrowheads="1"/>
            </p:cNvSpPr>
            <p:nvPr/>
          </p:nvSpPr>
          <p:spPr bwMode="auto">
            <a:xfrm rot="25316">
              <a:off x="2159" y="1448"/>
              <a:ext cx="336" cy="2064"/>
            </a:xfrm>
            <a:prstGeom prst="upArrow">
              <a:avLst>
                <a:gd name="adj1" fmla="val 50000"/>
                <a:gd name="adj2" fmla="val 15357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4583" name="AutoShape 6"/>
            <p:cNvSpPr>
              <a:spLocks noChangeArrowheads="1"/>
            </p:cNvSpPr>
            <p:nvPr/>
          </p:nvSpPr>
          <p:spPr bwMode="auto">
            <a:xfrm rot="-2397488">
              <a:off x="2297" y="3035"/>
              <a:ext cx="864" cy="366"/>
            </a:xfrm>
            <a:prstGeom prst="curvedUpArrow">
              <a:avLst>
                <a:gd name="adj1" fmla="val 47213"/>
                <a:gd name="adj2" fmla="val 94426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4584" name="AutoShape 7"/>
            <p:cNvSpPr>
              <a:spLocks noChangeArrowheads="1"/>
            </p:cNvSpPr>
            <p:nvPr/>
          </p:nvSpPr>
          <p:spPr bwMode="auto">
            <a:xfrm rot="7167065">
              <a:off x="1731" y="2445"/>
              <a:ext cx="366" cy="957"/>
            </a:xfrm>
            <a:prstGeom prst="curvedLeftArrow">
              <a:avLst>
                <a:gd name="adj1" fmla="val 52295"/>
                <a:gd name="adj2" fmla="val 10459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4585" name="AutoShape 8"/>
            <p:cNvSpPr>
              <a:spLocks noChangeArrowheads="1"/>
            </p:cNvSpPr>
            <p:nvPr/>
          </p:nvSpPr>
          <p:spPr bwMode="auto">
            <a:xfrm rot="-2420618">
              <a:off x="2278" y="2396"/>
              <a:ext cx="960" cy="384"/>
            </a:xfrm>
            <a:prstGeom prst="curvedUpArrow">
              <a:avLst>
                <a:gd name="adj1" fmla="val 50000"/>
                <a:gd name="adj2" fmla="val 10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4586" name="AutoShape 9"/>
            <p:cNvSpPr>
              <a:spLocks noChangeArrowheads="1"/>
            </p:cNvSpPr>
            <p:nvPr/>
          </p:nvSpPr>
          <p:spPr bwMode="auto">
            <a:xfrm rot="7460274">
              <a:off x="1587" y="1728"/>
              <a:ext cx="558" cy="957"/>
            </a:xfrm>
            <a:prstGeom prst="curvedLeftArrow">
              <a:avLst>
                <a:gd name="adj1" fmla="val 34301"/>
                <a:gd name="adj2" fmla="val 6860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4581" name="AutoShape 10"/>
          <p:cNvSpPr>
            <a:spLocks noChangeArrowheads="1"/>
          </p:cNvSpPr>
          <p:nvPr/>
        </p:nvSpPr>
        <p:spPr bwMode="auto">
          <a:xfrm>
            <a:off x="4724400" y="1219200"/>
            <a:ext cx="2971800" cy="609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CC0099"/>
                </a:solidFill>
                <a:cs typeface="Arial" panose="020B0604020202020204" pitchFamily="34" charset="0"/>
              </a:rPr>
              <a:t>Career (options)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1"/>
            <a:ext cx="8229600" cy="49831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sz="160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endParaRPr lang="en-US" altLang="en-US" smtClean="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endParaRPr lang="en-US" altLang="en-US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en-US" altLang="en-US" sz="160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en-US" altLang="en-US" sz="180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en-US" smtClean="0">
                <a:solidFill>
                  <a:schemeClr val="accent2"/>
                </a:solidFill>
              </a:rPr>
              <a:t>	 					</a:t>
            </a:r>
          </a:p>
          <a:p>
            <a:pPr eaLnBrk="1" hangingPunct="1">
              <a:buFontTx/>
              <a:buNone/>
            </a:pPr>
            <a:endParaRPr lang="en-US" altLang="en-US" b="1" smtClean="0">
              <a:solidFill>
                <a:schemeClr val="accent2"/>
              </a:solidFill>
            </a:endParaRPr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4495800" y="5943600"/>
            <a:ext cx="32004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CC0099"/>
                </a:solidFill>
                <a:cs typeface="Arial" panose="020B0604020202020204" pitchFamily="34" charset="0"/>
              </a:rPr>
              <a:t>Scientist/Student</a:t>
            </a: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 rot="1992749">
            <a:off x="5029200" y="2895600"/>
            <a:ext cx="685800" cy="3276600"/>
          </a:xfrm>
          <a:prstGeom prst="upArrow">
            <a:avLst>
              <a:gd name="adj1" fmla="val 50000"/>
              <a:gd name="adj2" fmla="val 1194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 rot="1596573">
            <a:off x="4114800" y="1905000"/>
            <a:ext cx="1905000" cy="1828800"/>
          </a:xfrm>
          <a:custGeom>
            <a:avLst/>
            <a:gdLst>
              <a:gd name="T0" fmla="*/ 1905000 w 21600"/>
              <a:gd name="T1" fmla="*/ 914400 h 21600"/>
              <a:gd name="T2" fmla="*/ 952500 w 21600"/>
              <a:gd name="T3" fmla="*/ 1828800 h 21600"/>
              <a:gd name="T4" fmla="*/ 0 w 21600"/>
              <a:gd name="T5" fmla="*/ 914400 h 21600"/>
              <a:gd name="T6" fmla="*/ 952500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160 w 21600"/>
              <a:gd name="T13" fmla="*/ 8640 h 21600"/>
              <a:gd name="T14" fmla="*/ 19440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 rot="4410057">
            <a:off x="6324600" y="2514600"/>
            <a:ext cx="762000" cy="1219200"/>
          </a:xfrm>
          <a:custGeom>
            <a:avLst/>
            <a:gdLst>
              <a:gd name="T0" fmla="*/ 533612 w 21600"/>
              <a:gd name="T1" fmla="*/ 0 h 21600"/>
              <a:gd name="T2" fmla="*/ 533612 w 21600"/>
              <a:gd name="T3" fmla="*/ 686252 h 21600"/>
              <a:gd name="T4" fmla="*/ 114194 w 21600"/>
              <a:gd name="T5" fmla="*/ 1219200 h 21600"/>
              <a:gd name="T6" fmla="*/ 762000 w 21600"/>
              <a:gd name="T7" fmla="*/ 34312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 rot="-3491332">
            <a:off x="7467600" y="3124200"/>
            <a:ext cx="1295400" cy="990600"/>
          </a:xfrm>
          <a:prstGeom prst="curvedUpArrow">
            <a:avLst>
              <a:gd name="adj1" fmla="val 26154"/>
              <a:gd name="adj2" fmla="val 5230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 rot="-1145919">
            <a:off x="6172200" y="3886200"/>
            <a:ext cx="1524000" cy="1676400"/>
          </a:xfrm>
          <a:custGeom>
            <a:avLst/>
            <a:gdLst>
              <a:gd name="T0" fmla="*/ 652639 w 21600"/>
              <a:gd name="T1" fmla="*/ 0 h 21600"/>
              <a:gd name="T2" fmla="*/ 215547 w 21600"/>
              <a:gd name="T3" fmla="*/ 1676400 h 21600"/>
              <a:gd name="T4" fmla="*/ 686153 w 21600"/>
              <a:gd name="T5" fmla="*/ 644948 h 21600"/>
              <a:gd name="T6" fmla="*/ 1105041 w 21600"/>
              <a:gd name="T7" fmla="*/ 1108675 h 21600"/>
              <a:gd name="T8" fmla="*/ 1524000 w 21600"/>
              <a:gd name="T9" fmla="*/ 644948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lnTo>
                  <a:pt x="15662" y="1428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 rot="-3134024">
            <a:off x="7962900" y="952500"/>
            <a:ext cx="1066800" cy="1905000"/>
          </a:xfrm>
          <a:prstGeom prst="curvedLeftArrow">
            <a:avLst>
              <a:gd name="adj1" fmla="val 35714"/>
              <a:gd name="adj2" fmla="val 7142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 rot="8569420">
            <a:off x="3200401" y="2971801"/>
            <a:ext cx="1273175" cy="1668463"/>
          </a:xfrm>
          <a:custGeom>
            <a:avLst/>
            <a:gdLst>
              <a:gd name="T0" fmla="*/ 909436 w 21600"/>
              <a:gd name="T1" fmla="*/ 0 h 21600"/>
              <a:gd name="T2" fmla="*/ 545638 w 21600"/>
              <a:gd name="T3" fmla="*/ 476671 h 21600"/>
              <a:gd name="T4" fmla="*/ 363739 w 21600"/>
              <a:gd name="T5" fmla="*/ 715045 h 21600"/>
              <a:gd name="T6" fmla="*/ 0 w 21600"/>
              <a:gd name="T7" fmla="*/ 1191792 h 21600"/>
              <a:gd name="T8" fmla="*/ 363739 w 21600"/>
              <a:gd name="T9" fmla="*/ 1668463 h 21600"/>
              <a:gd name="T10" fmla="*/ 727537 w 21600"/>
              <a:gd name="T11" fmla="*/ 1430089 h 21600"/>
              <a:gd name="T12" fmla="*/ 1091276 w 21600"/>
              <a:gd name="T13" fmla="*/ 953418 h 21600"/>
              <a:gd name="T14" fmla="*/ 1273175 w 21600"/>
              <a:gd name="T15" fmla="*/ 4766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3085 w 21600"/>
              <a:gd name="T25" fmla="*/ 12343 h 21600"/>
              <a:gd name="T26" fmla="*/ 18514 w 21600"/>
              <a:gd name="T27" fmla="*/ 185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lnTo>
                  <a:pt x="15429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 rot="7711886">
            <a:off x="6896100" y="1409700"/>
            <a:ext cx="1066800" cy="1905000"/>
          </a:xfrm>
          <a:prstGeom prst="curvedLeftArrow">
            <a:avLst>
              <a:gd name="adj1" fmla="val 35714"/>
              <a:gd name="adj2" fmla="val 7142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 rot="-5400000">
            <a:off x="5867400" y="1752600"/>
            <a:ext cx="762000" cy="1219200"/>
          </a:xfrm>
          <a:custGeom>
            <a:avLst/>
            <a:gdLst>
              <a:gd name="T0" fmla="*/ 533612 w 21600"/>
              <a:gd name="T1" fmla="*/ 0 h 21600"/>
              <a:gd name="T2" fmla="*/ 533612 w 21600"/>
              <a:gd name="T3" fmla="*/ 686252 h 21600"/>
              <a:gd name="T4" fmla="*/ 114194 w 21600"/>
              <a:gd name="T5" fmla="*/ 1219200 h 21600"/>
              <a:gd name="T6" fmla="*/ 762000 w 21600"/>
              <a:gd name="T7" fmla="*/ 34312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 rot="1170648">
            <a:off x="2057400" y="1676400"/>
            <a:ext cx="2133600" cy="852488"/>
          </a:xfrm>
          <a:custGeom>
            <a:avLst/>
            <a:gdLst>
              <a:gd name="T0" fmla="*/ 1066800 w 21600"/>
              <a:gd name="T1" fmla="*/ 0 h 21600"/>
              <a:gd name="T2" fmla="*/ 0 w 21600"/>
              <a:gd name="T3" fmla="*/ 608937 h 21600"/>
              <a:gd name="T4" fmla="*/ 1066800 w 21600"/>
              <a:gd name="T5" fmla="*/ 730693 h 21600"/>
              <a:gd name="T6" fmla="*/ 2133600 w 21600"/>
              <a:gd name="T7" fmla="*/ 60893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66" name="AutoShape 14"/>
          <p:cNvSpPr>
            <a:spLocks noChangeArrowheads="1"/>
          </p:cNvSpPr>
          <p:nvPr/>
        </p:nvSpPr>
        <p:spPr bwMode="auto">
          <a:xfrm>
            <a:off x="4572000" y="762000"/>
            <a:ext cx="2971800" cy="609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CC0099"/>
                </a:solidFill>
                <a:cs typeface="Arial" panose="020B0604020202020204" pitchFamily="34" charset="0"/>
              </a:rPr>
              <a:t>Career (options)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838200"/>
            <a:ext cx="6096000" cy="5334000"/>
          </a:xfrm>
        </p:spPr>
        <p:txBody>
          <a:bodyPr/>
          <a:lstStyle/>
          <a:p>
            <a:pPr marL="914400" lvl="2" indent="0" eaLnBrk="1" hangingPunct="1">
              <a:lnSpc>
                <a:spcPct val="80000"/>
              </a:lnSpc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Attitude</a:t>
            </a:r>
          </a:p>
          <a:p>
            <a:pPr marL="1371600" lvl="3" indent="0" eaLnBrk="1" hangingPunct="1">
              <a:lnSpc>
                <a:spcPct val="80000"/>
              </a:lnSpc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Confidence</a:t>
            </a:r>
          </a:p>
          <a:p>
            <a:pPr marL="1371600" lvl="3" indent="0" eaLnBrk="1" hangingPunct="1">
              <a:lnSpc>
                <a:spcPct val="80000"/>
              </a:lnSpc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Talents</a:t>
            </a:r>
          </a:p>
          <a:p>
            <a:pPr marL="1371600" lvl="3" indent="0" eaLnBrk="1" hangingPunct="1">
              <a:lnSpc>
                <a:spcPct val="80000"/>
              </a:lnSpc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Contributions to your environment</a:t>
            </a:r>
          </a:p>
          <a:p>
            <a:pPr marL="914400" lvl="2" indent="0" eaLnBrk="1" hangingPunct="1">
              <a:lnSpc>
                <a:spcPct val="80000"/>
              </a:lnSpc>
              <a:buNone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marL="914400" lvl="2" indent="0" eaLnBrk="1" hangingPunct="1">
              <a:lnSpc>
                <a:spcPct val="80000"/>
              </a:lnSpc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Determination</a:t>
            </a:r>
          </a:p>
          <a:p>
            <a:pPr marL="1371600" lvl="3" indent="0" eaLnBrk="1" hangingPunct="1">
              <a:lnSpc>
                <a:spcPct val="80000"/>
              </a:lnSpc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Sacrifice</a:t>
            </a:r>
          </a:p>
          <a:p>
            <a:pPr marL="1371600" lvl="3" indent="0" eaLnBrk="1" hangingPunct="1">
              <a:lnSpc>
                <a:spcPct val="80000"/>
              </a:lnSpc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Determining factors (friends, family)</a:t>
            </a:r>
          </a:p>
          <a:p>
            <a:pPr marL="914400" lvl="2" indent="0" eaLnBrk="1" hangingPunct="1">
              <a:lnSpc>
                <a:spcPct val="80000"/>
              </a:lnSpc>
              <a:buNone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marL="914400" lvl="2" indent="0" eaLnBrk="1" hangingPunct="1">
              <a:lnSpc>
                <a:spcPct val="80000"/>
              </a:lnSpc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Passion</a:t>
            </a:r>
          </a:p>
          <a:p>
            <a:pPr marL="1371600" lvl="3" indent="0" eaLnBrk="1" hangingPunct="1">
              <a:lnSpc>
                <a:spcPct val="80000"/>
              </a:lnSpc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Versus money</a:t>
            </a:r>
          </a:p>
          <a:p>
            <a:pPr marL="1371600" lvl="3" indent="0" eaLnBrk="1" hangingPunct="1">
              <a:lnSpc>
                <a:spcPct val="80000"/>
              </a:lnSpc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Integrity</a:t>
            </a:r>
          </a:p>
          <a:p>
            <a:pPr marL="1371600" lvl="3" indent="0" eaLnBrk="1" hangingPunct="1">
              <a:lnSpc>
                <a:spcPct val="80000"/>
              </a:lnSpc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Flexibility</a:t>
            </a:r>
          </a:p>
          <a:p>
            <a:pPr marL="1371600" lvl="3" indent="0" eaLnBrk="1" hangingPunct="1">
              <a:lnSpc>
                <a:spcPct val="80000"/>
              </a:lnSpc>
              <a:buNone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marL="914400" lvl="2" indent="0" eaLnBrk="1" hangingPunct="1">
              <a:lnSpc>
                <a:spcPct val="80000"/>
              </a:lnSpc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Communication</a:t>
            </a:r>
          </a:p>
          <a:p>
            <a:pPr marL="1371600" lvl="3" indent="0" eaLnBrk="1" hangingPunct="1">
              <a:lnSpc>
                <a:spcPct val="80000"/>
              </a:lnSpc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Select mentor(s) cautiously and wisely</a:t>
            </a:r>
          </a:p>
          <a:p>
            <a:pPr marL="1371600" lvl="3" indent="0" eaLnBrk="1" hangingPunct="1">
              <a:lnSpc>
                <a:spcPct val="80000"/>
              </a:lnSpc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Two way relationship</a:t>
            </a:r>
          </a:p>
          <a:p>
            <a:pPr marL="1371600" lvl="3" indent="0" eaLnBrk="1" hangingPunct="1">
              <a:lnSpc>
                <a:spcPct val="80000"/>
              </a:lnSpc>
              <a:buNone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marL="1371600" lvl="3" indent="0" eaLnBrk="1" hangingPunct="1">
              <a:lnSpc>
                <a:spcPct val="80000"/>
              </a:lnSpc>
              <a:buNone/>
            </a:pPr>
            <a:endParaRPr lang="en-US" altLang="en-US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6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60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60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1371600"/>
            <a:ext cx="64008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b="1">
                <a:latin typeface="Arial" panose="020B0604020202020204" pitchFamily="34" charset="0"/>
              </a:rPr>
              <a:t>Graduate Studies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b="1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latin typeface="Arial" panose="020B0604020202020204" pitchFamily="34" charset="0"/>
              </a:rPr>
              <a:t>Lifelong skills – communication, critical thinking, collaboration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latin typeface="Arial" panose="020B0604020202020204" pitchFamily="34" charset="0"/>
              </a:rPr>
              <a:t>‘Terminal degree’ – endless opportunities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latin typeface="Arial" panose="020B0604020202020204" pitchFamily="34" charset="0"/>
              </a:rPr>
              <a:t>Career flexibility – self directed, scholarly, travel, potential for impact outcomes, fun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200400" y="1066801"/>
            <a:ext cx="708660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1096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096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096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096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096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79551B"/>
                </a:solidFill>
              </a:rPr>
              <a:t>Assistantships, fellowships, external sources, loans, etc.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79551B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79551B"/>
                </a:solidFill>
              </a:rPr>
              <a:t>Assistantship – includes service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79551B"/>
                </a:solidFill>
              </a:rPr>
              <a:t>Teaching Assistantship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79551B"/>
                </a:solidFill>
              </a:rPr>
              <a:t>Research Assistantship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79551B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79551B"/>
                </a:solidFill>
              </a:rPr>
              <a:t>Fellowship – non-service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79551B"/>
                </a:solidFill>
              </a:rPr>
              <a:t>Certain fellowships can be supplemental to an assistantship </a:t>
            </a:r>
            <a:endParaRPr lang="en-US" altLang="en-US" sz="1800" b="1">
              <a:solidFill>
                <a:srgbClr val="79551B"/>
              </a:solidFill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79551B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79551B"/>
                </a:solidFill>
              </a:rPr>
              <a:t>Interdisciplinary Competitive Fellowships Offered Through the Graduate School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79551B"/>
                </a:solidFill>
              </a:rPr>
              <a:t> Merit based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79551B"/>
                </a:solidFill>
              </a:rPr>
              <a:t> Includes mentored and interdisciplinary activities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79551B"/>
                </a:solidFill>
              </a:rPr>
              <a:t> Nominated by department</a:t>
            </a: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79551B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79551B"/>
                </a:solidFill>
              </a:rPr>
              <a:t>External Nationally Competitive Fellowships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79551B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79551B"/>
                </a:solidFill>
              </a:rPr>
              <a:t>Tuition, insurance, and fees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79551B"/>
              </a:solidFill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581276" y="533400"/>
            <a:ext cx="6943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79551B"/>
                </a:solidFill>
              </a:rPr>
              <a:t>Financing your graduate education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057400" y="1206501"/>
            <a:ext cx="82296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1096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096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096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096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096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u="sng" dirty="0">
              <a:solidFill>
                <a:srgbClr val="79551B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79551B"/>
                </a:solidFill>
              </a:rPr>
              <a:t>	Admission is competitive and requirements vary by 	department 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79551B"/>
                </a:solidFill>
              </a:rPr>
              <a:t>	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79551B"/>
                </a:solidFill>
              </a:rPr>
              <a:t>	Stats: 2006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79551B"/>
                </a:solidFill>
              </a:rPr>
              <a:t>	</a:t>
            </a:r>
            <a:r>
              <a:rPr lang="en-US" altLang="en-US" dirty="0">
                <a:solidFill>
                  <a:srgbClr val="79551B"/>
                </a:solidFill>
              </a:rPr>
              <a:t>11,000 applications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79551B"/>
                </a:solidFill>
              </a:rPr>
              <a:t>	3,000 accepted (30%)</a:t>
            </a:r>
            <a:endParaRPr lang="en-US" altLang="en-US" b="1" dirty="0">
              <a:solidFill>
                <a:srgbClr val="7955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solidFill>
                <a:srgbClr val="79551B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79551B"/>
                </a:solidFill>
              </a:rPr>
              <a:t>	Decision</a:t>
            </a:r>
            <a:r>
              <a:rPr lang="en-US" altLang="en-US" dirty="0">
                <a:solidFill>
                  <a:srgbClr val="79551B"/>
                </a:solidFill>
              </a:rPr>
              <a:t> based on application information:</a:t>
            </a:r>
          </a:p>
          <a:p>
            <a:pPr lvl="4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79551B"/>
                </a:solidFill>
              </a:rPr>
              <a:t>	Academic degrees and record</a:t>
            </a:r>
          </a:p>
          <a:p>
            <a:pPr lvl="4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79551B"/>
                </a:solidFill>
              </a:rPr>
              <a:t>	Statement of purpose</a:t>
            </a:r>
          </a:p>
          <a:p>
            <a:pPr lvl="4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79551B"/>
                </a:solidFill>
              </a:rPr>
              <a:t>	Letters of recommendation</a:t>
            </a:r>
          </a:p>
          <a:p>
            <a:pPr lvl="4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79551B"/>
                </a:solidFill>
              </a:rPr>
              <a:t>	Test scores</a:t>
            </a:r>
            <a:endParaRPr lang="en-US" altLang="en-US" u="sng" dirty="0">
              <a:solidFill>
                <a:srgbClr val="79551B"/>
              </a:solidFill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79551B"/>
                </a:solidFill>
              </a:rPr>
              <a:t>	Relevant work experience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930650" y="741364"/>
            <a:ext cx="40846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79551B"/>
                </a:solidFill>
              </a:rPr>
              <a:t>Application Process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057400" y="569983"/>
            <a:ext cx="82296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1096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096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096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096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096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u="sng" dirty="0">
              <a:solidFill>
                <a:srgbClr val="79551B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u="sng" dirty="0">
              <a:solidFill>
                <a:srgbClr val="79551B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solidFill>
                <a:srgbClr val="79551B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79551B"/>
                </a:solidFill>
              </a:rPr>
              <a:t>Submission </a:t>
            </a:r>
            <a:endParaRPr lang="en-US" altLang="en-US" dirty="0">
              <a:solidFill>
                <a:srgbClr val="79551B"/>
              </a:solidFill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79551B"/>
                </a:solidFill>
              </a:rPr>
              <a:t>On-line submission with supplemental materials mailed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79551B"/>
                </a:solidFill>
              </a:rPr>
              <a:t>Separate fee and application for each program</a:t>
            </a: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79551B"/>
                </a:solidFill>
              </a:rPr>
              <a:t>max three/year</a:t>
            </a: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79551B"/>
                </a:solidFill>
              </a:rPr>
              <a:t>deadlines vary with department</a:t>
            </a: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79551B"/>
                </a:solidFill>
              </a:rPr>
              <a:t>$70/application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dirty="0" smtClean="0">
              <a:solidFill>
                <a:srgbClr val="79551B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solidFill>
                <a:srgbClr val="79551B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79551B"/>
                </a:solidFill>
              </a:rPr>
              <a:t>Deadline</a:t>
            </a:r>
            <a:endParaRPr lang="en-US" altLang="en-US" dirty="0">
              <a:solidFill>
                <a:srgbClr val="79551B"/>
              </a:solidFill>
            </a:endParaRP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79551B"/>
                </a:solidFill>
              </a:rPr>
              <a:t>All deadlines posted on the web by department</a:t>
            </a: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79551B"/>
                </a:solidFill>
              </a:rPr>
              <a:t>Communicate with your departments of interest – confirm deadlines, get yourself known</a:t>
            </a: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79551B"/>
                </a:solidFill>
              </a:rPr>
              <a:t>Indicate when applying for admission your interest in an assistantship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79551B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930650" y="741364"/>
            <a:ext cx="40846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79551B"/>
                </a:solidFill>
              </a:rPr>
              <a:t>Application Process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1159439">
  <a:themeElements>
    <a:clrScheme name="01159439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01159439">
  <a:themeElements>
    <a:clrScheme name="01159439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01159439">
  <a:themeElements>
    <a:clrScheme name="01159439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01159439">
  <a:themeElements>
    <a:clrScheme name="01159439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01159439">
  <a:themeElements>
    <a:clrScheme name="01159439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01159439">
  <a:themeElements>
    <a:clrScheme name="01159439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01159439">
  <a:themeElements>
    <a:clrScheme name="01159439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5_01159439">
  <a:themeElements>
    <a:clrScheme name="01159439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7_01159439">
  <a:themeElements>
    <a:clrScheme name="01159439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8_01159439">
  <a:themeElements>
    <a:clrScheme name="01159439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9_01159439">
  <a:themeElements>
    <a:clrScheme name="01159439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01159439">
  <a:themeElements>
    <a:clrScheme name="01159439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20_01159439">
  <a:themeElements>
    <a:clrScheme name="01159439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1_01159439">
  <a:themeElements>
    <a:clrScheme name="01159439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2_01159439">
  <a:themeElements>
    <a:clrScheme name="01159439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3_01159439">
  <a:themeElements>
    <a:clrScheme name="01159439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01159439">
  <a:themeElements>
    <a:clrScheme name="01159439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01159439">
  <a:themeElements>
    <a:clrScheme name="01159439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01159439">
  <a:themeElements>
    <a:clrScheme name="01159439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01159439">
  <a:themeElements>
    <a:clrScheme name="01159439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01159439">
  <a:themeElements>
    <a:clrScheme name="01159439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01159439">
  <a:themeElements>
    <a:clrScheme name="01159439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01159439">
  <a:themeElements>
    <a:clrScheme name="01159439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780</Words>
  <Application>Microsoft Office PowerPoint</Application>
  <PresentationFormat>Widescreen</PresentationFormat>
  <Paragraphs>258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23</vt:i4>
      </vt:variant>
      <vt:variant>
        <vt:lpstr>Slide Titles</vt:lpstr>
      </vt:variant>
      <vt:variant>
        <vt:i4>23</vt:i4>
      </vt:variant>
    </vt:vector>
  </HeadingPairs>
  <TitlesOfParts>
    <vt:vector size="50" baseType="lpstr">
      <vt:lpstr>Arial</vt:lpstr>
      <vt:lpstr>Calibri</vt:lpstr>
      <vt:lpstr>Palatino Linotype</vt:lpstr>
      <vt:lpstr>Wingdings</vt:lpstr>
      <vt:lpstr>01159439</vt:lpstr>
      <vt:lpstr>1_01159439</vt:lpstr>
      <vt:lpstr>2_01159439</vt:lpstr>
      <vt:lpstr>3_01159439</vt:lpstr>
      <vt:lpstr>4_01159439</vt:lpstr>
      <vt:lpstr>5_01159439</vt:lpstr>
      <vt:lpstr>6_01159439</vt:lpstr>
      <vt:lpstr>7_01159439</vt:lpstr>
      <vt:lpstr>8_01159439</vt:lpstr>
      <vt:lpstr>9_01159439</vt:lpstr>
      <vt:lpstr>10_01159439</vt:lpstr>
      <vt:lpstr>11_01159439</vt:lpstr>
      <vt:lpstr>12_01159439</vt:lpstr>
      <vt:lpstr>13_01159439</vt:lpstr>
      <vt:lpstr>14_01159439</vt:lpstr>
      <vt:lpstr>15_01159439</vt:lpstr>
      <vt:lpstr>17_01159439</vt:lpstr>
      <vt:lpstr>18_01159439</vt:lpstr>
      <vt:lpstr>19_01159439</vt:lpstr>
      <vt:lpstr>20_01159439</vt:lpstr>
      <vt:lpstr>21_01159439</vt:lpstr>
      <vt:lpstr>22_01159439</vt:lpstr>
      <vt:lpstr>23_01159439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Preparation for Graduate School</vt:lpstr>
      <vt:lpstr>Academics</vt:lpstr>
      <vt:lpstr>Experience –   how do you get it?          (and why does it matter?)</vt:lpstr>
      <vt:lpstr>Summer Internships</vt:lpstr>
      <vt:lpstr>Summer Internships</vt:lpstr>
      <vt:lpstr>Make your Application as Competitive as possible</vt:lpstr>
      <vt:lpstr>Make your Application as Competitive as possible</vt:lpstr>
      <vt:lpstr>Brainstorming Questions</vt:lpstr>
      <vt:lpstr>Statement of Purpose</vt:lpstr>
      <vt:lpstr>Tips on Applying to Graduate School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E Poage</dc:creator>
  <cp:lastModifiedBy>Kayla R Fesperman</cp:lastModifiedBy>
  <cp:revision>8</cp:revision>
  <cp:lastPrinted>2017-08-22T20:33:43Z</cp:lastPrinted>
  <dcterms:created xsi:type="dcterms:W3CDTF">2016-08-24T13:30:23Z</dcterms:created>
  <dcterms:modified xsi:type="dcterms:W3CDTF">2018-03-01T15:07:56Z</dcterms:modified>
</cp:coreProperties>
</file>