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92" r:id="rId3"/>
    <p:sldId id="324" r:id="rId4"/>
    <p:sldId id="301" r:id="rId5"/>
    <p:sldId id="298" r:id="rId6"/>
    <p:sldId id="320" r:id="rId7"/>
    <p:sldId id="325" r:id="rId8"/>
    <p:sldId id="328" r:id="rId9"/>
    <p:sldId id="331" r:id="rId10"/>
    <p:sldId id="332" r:id="rId11"/>
    <p:sldId id="335" r:id="rId12"/>
    <p:sldId id="336" r:id="rId13"/>
    <p:sldId id="337" r:id="rId14"/>
    <p:sldId id="349" r:id="rId15"/>
    <p:sldId id="339" r:id="rId16"/>
    <p:sldId id="350" r:id="rId17"/>
    <p:sldId id="351" r:id="rId18"/>
    <p:sldId id="340" r:id="rId19"/>
    <p:sldId id="342" r:id="rId20"/>
    <p:sldId id="343" r:id="rId21"/>
    <p:sldId id="352" r:id="rId22"/>
    <p:sldId id="353" r:id="rId23"/>
    <p:sldId id="354" r:id="rId24"/>
    <p:sldId id="291"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1" autoAdjust="0"/>
    <p:restoredTop sz="80905" autoAdjust="0"/>
  </p:normalViewPr>
  <p:slideViewPr>
    <p:cSldViewPr>
      <p:cViewPr varScale="1">
        <p:scale>
          <a:sx n="90" d="100"/>
          <a:sy n="90" d="100"/>
        </p:scale>
        <p:origin x="2232" y="184"/>
      </p:cViewPr>
      <p:guideLst>
        <p:guide orient="horz" pos="2160"/>
        <p:guide pos="2880"/>
      </p:guideLst>
    </p:cSldViewPr>
  </p:slideViewPr>
  <p:notesTextViewPr>
    <p:cViewPr>
      <p:scale>
        <a:sx n="1" d="1"/>
        <a:sy n="1" d="1"/>
      </p:scale>
      <p:origin x="0" y="0"/>
    </p:cViewPr>
  </p:notesTextViewPr>
  <p:sorterViewPr>
    <p:cViewPr>
      <p:scale>
        <a:sx n="100" d="100"/>
        <a:sy n="100" d="100"/>
      </p:scale>
      <p:origin x="0" y="-79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367BA-C89E-45B6-A57A-E6CC8B3D0005}" type="datetimeFigureOut">
              <a:rPr lang="en-US" smtClean="0"/>
              <a:t>10/26/19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D7BB3-DFCB-4BC1-BF3C-F48703C534BE}" type="slidenum">
              <a:rPr lang="en-US" smtClean="0"/>
              <a:t>‹#›</a:t>
            </a:fld>
            <a:endParaRPr lang="en-US"/>
          </a:p>
        </p:txBody>
      </p:sp>
    </p:spTree>
    <p:extLst>
      <p:ext uri="{BB962C8B-B14F-4D97-AF65-F5344CB8AC3E}">
        <p14:creationId xmlns:p14="http://schemas.microsoft.com/office/powerpoint/2010/main" val="1249995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72DA5-14CA-4779-BA1D-7F63CD0A2C0A}" type="slidenum">
              <a:rPr lang="en-US" smtClean="0"/>
              <a:t>3</a:t>
            </a:fld>
            <a:endParaRPr lang="en-US"/>
          </a:p>
        </p:txBody>
      </p:sp>
    </p:spTree>
    <p:extLst>
      <p:ext uri="{BB962C8B-B14F-4D97-AF65-F5344CB8AC3E}">
        <p14:creationId xmlns:p14="http://schemas.microsoft.com/office/powerpoint/2010/main" val="96881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720A08C-79D5-4B55-A399-CB6F146FA7E3}" type="slidenum">
              <a:rPr lang="en-US" altLang="ja-JP" sz="1200">
                <a:latin typeface="Times" pitchFamily="27" charset="0"/>
              </a:rPr>
              <a:pPr eaLnBrk="1" hangingPunct="1"/>
              <a:t>5</a:t>
            </a:fld>
            <a:endParaRPr lang="en-US" altLang="ja-JP" sz="1200">
              <a:latin typeface="Times" pitchFamily="27"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a:latin typeface="Times" pitchFamily="27" charset="0"/>
                <a:ea typeface="ＭＳ Ｐゴシック" pitchFamily="34" charset="-128"/>
              </a:rPr>
              <a:t>Lesson study is simple idea, complex process</a:t>
            </a:r>
          </a:p>
        </p:txBody>
      </p:sp>
    </p:spTree>
    <p:extLst>
      <p:ext uri="{BB962C8B-B14F-4D97-AF65-F5344CB8AC3E}">
        <p14:creationId xmlns:p14="http://schemas.microsoft.com/office/powerpoint/2010/main" val="39133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72DA5-14CA-4779-BA1D-7F63CD0A2C0A}" type="slidenum">
              <a:rPr lang="en-US" smtClean="0"/>
              <a:t>10</a:t>
            </a:fld>
            <a:endParaRPr lang="en-US"/>
          </a:p>
        </p:txBody>
      </p:sp>
    </p:spTree>
    <p:extLst>
      <p:ext uri="{BB962C8B-B14F-4D97-AF65-F5344CB8AC3E}">
        <p14:creationId xmlns:p14="http://schemas.microsoft.com/office/powerpoint/2010/main" val="133976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D7BB3-DFCB-4BC1-BF3C-F48703C534BE}" type="slidenum">
              <a:rPr lang="en-US" smtClean="0"/>
              <a:t>11</a:t>
            </a:fld>
            <a:endParaRPr lang="en-US"/>
          </a:p>
        </p:txBody>
      </p:sp>
    </p:spTree>
    <p:extLst>
      <p:ext uri="{BB962C8B-B14F-4D97-AF65-F5344CB8AC3E}">
        <p14:creationId xmlns:p14="http://schemas.microsoft.com/office/powerpoint/2010/main" val="351393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D7BB3-DFCB-4BC1-BF3C-F48703C534BE}" type="slidenum">
              <a:rPr lang="en-US" smtClean="0"/>
              <a:t>13</a:t>
            </a:fld>
            <a:endParaRPr lang="en-US"/>
          </a:p>
        </p:txBody>
      </p:sp>
    </p:spTree>
    <p:extLst>
      <p:ext uri="{BB962C8B-B14F-4D97-AF65-F5344CB8AC3E}">
        <p14:creationId xmlns:p14="http://schemas.microsoft.com/office/powerpoint/2010/main" val="15692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D7BB3-DFCB-4BC1-BF3C-F48703C534BE}" type="slidenum">
              <a:rPr lang="en-US" smtClean="0"/>
              <a:t>15</a:t>
            </a:fld>
            <a:endParaRPr lang="en-US"/>
          </a:p>
        </p:txBody>
      </p:sp>
    </p:spTree>
    <p:extLst>
      <p:ext uri="{BB962C8B-B14F-4D97-AF65-F5344CB8AC3E}">
        <p14:creationId xmlns:p14="http://schemas.microsoft.com/office/powerpoint/2010/main" val="68610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72DA5-14CA-4779-BA1D-7F63CD0A2C0A}" type="slidenum">
              <a:rPr lang="en-US" smtClean="0"/>
              <a:t>18</a:t>
            </a:fld>
            <a:endParaRPr lang="en-US"/>
          </a:p>
        </p:txBody>
      </p:sp>
    </p:spTree>
    <p:extLst>
      <p:ext uri="{BB962C8B-B14F-4D97-AF65-F5344CB8AC3E}">
        <p14:creationId xmlns:p14="http://schemas.microsoft.com/office/powerpoint/2010/main" val="168044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AD7BB3-DFCB-4BC1-BF3C-F48703C534BE}" type="slidenum">
              <a:rPr lang="en-US" smtClean="0"/>
              <a:t>25</a:t>
            </a:fld>
            <a:endParaRPr lang="en-US"/>
          </a:p>
        </p:txBody>
      </p:sp>
    </p:spTree>
    <p:extLst>
      <p:ext uri="{BB962C8B-B14F-4D97-AF65-F5344CB8AC3E}">
        <p14:creationId xmlns:p14="http://schemas.microsoft.com/office/powerpoint/2010/main" val="388588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186506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2D84B6F-8F43-4A10-BF42-7823E787B61B}" type="datetimeFigureOut">
              <a:rPr lang="en-US" smtClean="0"/>
              <a:t>10/26/19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251016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18302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44250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80381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2458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3970062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181399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319104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363171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D84B6F-8F43-4A10-BF42-7823E787B61B}" type="datetimeFigureOut">
              <a:rPr lang="en-US" smtClean="0"/>
              <a:t>10/26/19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7186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84B6F-8F43-4A10-BF42-7823E787B61B}" type="datetimeFigureOut">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357754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D84B6F-8F43-4A10-BF42-7823E787B61B}" type="datetimeFigureOut">
              <a:rPr lang="en-US" smtClean="0"/>
              <a:t>10/26/19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253569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D84B6F-8F43-4A10-BF42-7823E787B61B}" type="datetimeFigureOut">
              <a:rPr lang="en-US" smtClean="0"/>
              <a:t>10/26/19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46247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84B6F-8F43-4A10-BF42-7823E787B61B}" type="datetimeFigureOut">
              <a:rPr lang="en-US" smtClean="0"/>
              <a:t>10/26/19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408823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D84B6F-8F43-4A10-BF42-7823E787B61B}" type="datetimeFigureOut">
              <a:rPr lang="en-US" smtClean="0"/>
              <a:t>10/26/19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13780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D84B6F-8F43-4A10-BF42-7823E787B61B}" type="datetimeFigureOut">
              <a:rPr lang="en-US" smtClean="0"/>
              <a:t>10/26/19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C63C7AD8-C8D2-43B1-A561-11B088DA4A4E}" type="slidenum">
              <a:rPr lang="en-US" smtClean="0"/>
              <a:t>‹#›</a:t>
            </a:fld>
            <a:endParaRPr lang="en-US"/>
          </a:p>
        </p:txBody>
      </p:sp>
    </p:spTree>
    <p:extLst>
      <p:ext uri="{BB962C8B-B14F-4D97-AF65-F5344CB8AC3E}">
        <p14:creationId xmlns:p14="http://schemas.microsoft.com/office/powerpoint/2010/main" val="235813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2D84B6F-8F43-4A10-BF42-7823E787B61B}" type="datetimeFigureOut">
              <a:rPr lang="en-US" smtClean="0"/>
              <a:t>10/26/19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63C7AD8-C8D2-43B1-A561-11B088DA4A4E}" type="slidenum">
              <a:rPr lang="en-US" smtClean="0"/>
              <a:t>‹#›</a:t>
            </a:fld>
            <a:endParaRPr lang="en-US"/>
          </a:p>
        </p:txBody>
      </p:sp>
    </p:spTree>
    <p:extLst>
      <p:ext uri="{BB962C8B-B14F-4D97-AF65-F5344CB8AC3E}">
        <p14:creationId xmlns:p14="http://schemas.microsoft.com/office/powerpoint/2010/main" val="15491630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Irina.falls@uncp.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87375"/>
            <a:ext cx="8991600" cy="1698625"/>
          </a:xfrm>
        </p:spPr>
        <p:txBody>
          <a:bodyPr>
            <a:noAutofit/>
          </a:bodyPr>
          <a:lstStyle/>
          <a:p>
            <a:pPr algn="ctr"/>
            <a:r>
              <a:rPr lang="en-US" sz="2800" b="1" dirty="0"/>
              <a:t>Japanese Lesson Study as a Form of Action Research to Improve Discipline Literacy in Science and Math</a:t>
            </a:r>
            <a:br>
              <a:rPr lang="fr-FR" sz="2800" b="1" dirty="0"/>
            </a:br>
            <a:endParaRPr lang="en-US" sz="2800" b="1" dirty="0"/>
          </a:p>
        </p:txBody>
      </p:sp>
      <p:sp>
        <p:nvSpPr>
          <p:cNvPr id="3" name="Subtitle 2"/>
          <p:cNvSpPr>
            <a:spLocks noGrp="1"/>
          </p:cNvSpPr>
          <p:nvPr>
            <p:ph type="subTitle" idx="1"/>
          </p:nvPr>
        </p:nvSpPr>
        <p:spPr>
          <a:xfrm>
            <a:off x="457200" y="1524001"/>
            <a:ext cx="8077200" cy="1981199"/>
          </a:xfrm>
        </p:spPr>
        <p:txBody>
          <a:bodyPr>
            <a:normAutofit lnSpcReduction="10000"/>
          </a:bodyPr>
          <a:lstStyle/>
          <a:p>
            <a:endParaRPr lang="en-US" sz="1800" dirty="0">
              <a:solidFill>
                <a:schemeClr val="tx1"/>
              </a:solidFill>
            </a:endParaRPr>
          </a:p>
          <a:p>
            <a:pPr algn="ctr"/>
            <a:r>
              <a:rPr lang="en-US" sz="2400" b="1" i="1" dirty="0">
                <a:solidFill>
                  <a:schemeClr val="tx1"/>
                </a:solidFill>
              </a:rPr>
              <a:t>Irina Falls, Department of Educational Specialties</a:t>
            </a:r>
          </a:p>
          <a:p>
            <a:pPr algn="ctr"/>
            <a:r>
              <a:rPr lang="en-US" sz="2400" b="1" i="1" dirty="0">
                <a:solidFill>
                  <a:schemeClr val="tx1"/>
                </a:solidFill>
              </a:rPr>
              <a:t>Rita Hagevik, Department of Biology</a:t>
            </a:r>
          </a:p>
          <a:p>
            <a:pPr algn="ctr"/>
            <a:r>
              <a:rPr lang="en-US" sz="2400" b="1" i="1" dirty="0">
                <a:solidFill>
                  <a:schemeClr val="tx1"/>
                </a:solidFill>
              </a:rPr>
              <a:t>University of North Carolina at Pembroke, U.S.A.</a:t>
            </a:r>
          </a:p>
          <a:p>
            <a:endParaRPr lang="en-US" sz="2600" dirty="0">
              <a:solidFill>
                <a:schemeClr val="tx1"/>
              </a:solidFill>
            </a:endParaRPr>
          </a:p>
          <a:p>
            <a:endParaRPr lang="en-US" sz="2600" dirty="0">
              <a:solidFill>
                <a:schemeClr val="tx1"/>
              </a:solidFill>
            </a:endParaRPr>
          </a:p>
          <a:p>
            <a:endParaRPr lang="en-US" sz="2600" dirty="0">
              <a:solidFill>
                <a:schemeClr val="tx1"/>
              </a:solidFill>
            </a:endParaRPr>
          </a:p>
          <a:p>
            <a:endParaRPr lang="en-US" dirty="0"/>
          </a:p>
        </p:txBody>
      </p:sp>
      <p:pic>
        <p:nvPicPr>
          <p:cNvPr id="7" name="Picture 2" descr="https://www.esera2019.org/wp-content/uploads/2018/11/cropped-Logo-web-1903-300dpi-1-1903x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24400"/>
            <a:ext cx="6318209" cy="1166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4786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8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69" y="983254"/>
            <a:ext cx="7891706" cy="696742"/>
          </a:xfrm>
        </p:spPr>
        <p:txBody>
          <a:bodyPr>
            <a:normAutofit/>
          </a:bodyPr>
          <a:lstStyle/>
          <a:p>
            <a:pPr algn="ctr"/>
            <a:r>
              <a:rPr lang="en-US" b="1" dirty="0">
                <a:solidFill>
                  <a:schemeClr val="tx1"/>
                </a:solidFill>
                <a:effectLst/>
                <a:latin typeface="Arial" panose="020B0604020202020204" pitchFamily="34" charset="0"/>
                <a:cs typeface="Arial" panose="020B0604020202020204" pitchFamily="34" charset="0"/>
              </a:rPr>
              <a:t>Data Analysis</a:t>
            </a:r>
          </a:p>
        </p:txBody>
      </p:sp>
      <p:sp>
        <p:nvSpPr>
          <p:cNvPr id="3" name="Content Placeholder 2"/>
          <p:cNvSpPr>
            <a:spLocks noGrp="1"/>
          </p:cNvSpPr>
          <p:nvPr>
            <p:ph idx="1"/>
          </p:nvPr>
        </p:nvSpPr>
        <p:spPr>
          <a:xfrm>
            <a:off x="265761" y="1755488"/>
            <a:ext cx="8443023" cy="3726520"/>
          </a:xfrm>
          <a:noFill/>
        </p:spPr>
        <p:txBody>
          <a:bodyPr>
            <a:normAutofit/>
          </a:bodyPr>
          <a:lstStyle/>
          <a:p>
            <a:pPr marL="321933" indent="-321933"/>
            <a:r>
              <a:rPr lang="en-US" sz="2817" dirty="0">
                <a:solidFill>
                  <a:schemeClr val="tx1"/>
                </a:solidFill>
                <a:latin typeface="Arial" panose="020B0604020202020204" pitchFamily="34" charset="0"/>
                <a:cs typeface="Arial" panose="020B0604020202020204" pitchFamily="34" charset="0"/>
              </a:rPr>
              <a:t>SPSS (2014) to analyze the surveys’ quantitative data through a paired sample t-test comparing pre-survey scores to final ones by theme. </a:t>
            </a:r>
          </a:p>
          <a:p>
            <a:pPr marL="321933" indent="-321933"/>
            <a:endParaRPr lang="en-US" sz="2817" dirty="0">
              <a:solidFill>
                <a:schemeClr val="tx1"/>
              </a:solidFill>
              <a:latin typeface="Arial" panose="020B0604020202020204" pitchFamily="34" charset="0"/>
              <a:cs typeface="Arial" panose="020B0604020202020204" pitchFamily="34" charset="0"/>
            </a:endParaRPr>
          </a:p>
          <a:p>
            <a:pPr marL="321933" indent="-321933"/>
            <a:r>
              <a:rPr lang="en-US" sz="2817" dirty="0">
                <a:solidFill>
                  <a:schemeClr val="tx1"/>
                </a:solidFill>
                <a:latin typeface="Arial" panose="020B0604020202020204" pitchFamily="34" charset="0"/>
                <a:cs typeface="Arial" panose="020B0604020202020204" pitchFamily="34" charset="0"/>
              </a:rPr>
              <a:t>Qualitative software program (</a:t>
            </a:r>
            <a:r>
              <a:rPr lang="en-US" sz="2817" dirty="0" err="1">
                <a:solidFill>
                  <a:schemeClr val="tx1"/>
                </a:solidFill>
                <a:latin typeface="Arial" panose="020B0604020202020204" pitchFamily="34" charset="0"/>
                <a:cs typeface="Arial" panose="020B0604020202020204" pitchFamily="34" charset="0"/>
              </a:rPr>
              <a:t>MAXQDA</a:t>
            </a:r>
            <a:r>
              <a:rPr lang="en-US" sz="2817" dirty="0">
                <a:solidFill>
                  <a:schemeClr val="tx1"/>
                </a:solidFill>
                <a:latin typeface="Arial" panose="020B0604020202020204" pitchFamily="34" charset="0"/>
                <a:cs typeface="Arial" panose="020B0604020202020204" pitchFamily="34" charset="0"/>
              </a:rPr>
              <a:t>) for analysis of survey open-ended questions, reflections, and interviews taken together.</a:t>
            </a:r>
          </a:p>
        </p:txBody>
      </p:sp>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21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554867" cy="1219200"/>
          </a:xfrm>
        </p:spPr>
        <p:txBody>
          <a:bodyPr>
            <a:normAutofit/>
          </a:bodyPr>
          <a:lstStyle/>
          <a:p>
            <a:pPr algn="ctr"/>
            <a:r>
              <a:rPr lang="en-US" sz="2535" b="1" dirty="0">
                <a:latin typeface="Arial" panose="020B0604020202020204" pitchFamily="34" charset="0"/>
                <a:cs typeface="Arial" panose="020B0604020202020204" pitchFamily="34" charset="0"/>
              </a:rPr>
              <a:t>Paired samples t tests and their significance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7615625"/>
              </p:ext>
            </p:extLst>
          </p:nvPr>
        </p:nvGraphicFramePr>
        <p:xfrm>
          <a:off x="152400" y="1219200"/>
          <a:ext cx="8686799" cy="4495800"/>
        </p:xfrm>
        <a:graphic>
          <a:graphicData uri="http://schemas.openxmlformats.org/drawingml/2006/table">
            <a:tbl>
              <a:tblPr>
                <a:tableStyleId>{5C22544A-7EE6-4342-B048-85BDC9FD1C3A}</a:tableStyleId>
              </a:tblPr>
              <a:tblGrid>
                <a:gridCol w="3429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793260">
                  <a:extLst>
                    <a:ext uri="{9D8B030D-6E8A-4147-A177-3AD203B41FA5}">
                      <a16:colId xmlns:a16="http://schemas.microsoft.com/office/drawing/2014/main" val="20004"/>
                    </a:ext>
                  </a:extLst>
                </a:gridCol>
                <a:gridCol w="1187939">
                  <a:extLst>
                    <a:ext uri="{9D8B030D-6E8A-4147-A177-3AD203B41FA5}">
                      <a16:colId xmlns:a16="http://schemas.microsoft.com/office/drawing/2014/main" val="20005"/>
                    </a:ext>
                  </a:extLst>
                </a:gridCol>
              </a:tblGrid>
              <a:tr h="786896">
                <a:tc>
                  <a:txBody>
                    <a:bodyPr/>
                    <a:lstStyle/>
                    <a:p>
                      <a:pPr marL="0" marR="0">
                        <a:lnSpc>
                          <a:spcPct val="107000"/>
                        </a:lnSpc>
                        <a:spcBef>
                          <a:spcPts val="0"/>
                        </a:spcBef>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Mean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Std. Deviation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Sig. (2-tailed)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b"/>
                </a:tc>
                <a:tc>
                  <a:txBody>
                    <a:bodyPr/>
                    <a:lstStyle/>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Effect size</a:t>
                      </a:r>
                    </a:p>
                    <a:p>
                      <a:pPr marL="0" marR="0" algn="ctr">
                        <a:lnSpc>
                          <a:spcPct val="107000"/>
                        </a:lnSpc>
                        <a:spcBef>
                          <a:spcPts val="0"/>
                        </a:spcBef>
                        <a:spcAft>
                          <a:spcPts val="0"/>
                        </a:spcAft>
                      </a:pPr>
                      <a:r>
                        <a:rPr lang="en-US" sz="1600" b="1" dirty="0">
                          <a:effectLst/>
                          <a:latin typeface="Arial" panose="020B0604020202020204" pitchFamily="34" charset="0"/>
                          <a:cs typeface="Arial" panose="020B0604020202020204" pitchFamily="34" charset="0"/>
                        </a:rPr>
                        <a:t>(Cohen’s 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0"/>
                  </a:ext>
                </a:extLst>
              </a:tr>
              <a:tr h="569567">
                <a:tc>
                  <a:txBody>
                    <a:bodyPr/>
                    <a:lstStyle/>
                    <a:p>
                      <a:pPr marL="0" marR="38100" algn="l">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Total knowledge pre- and post</a:t>
                      </a:r>
                    </a:p>
                    <a:p>
                      <a:pPr marL="38100" marR="38100" algn="l">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-22.789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5.094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-19.499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p&lt; .000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-4.47369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1"/>
                  </a:ext>
                </a:extLst>
              </a:tr>
              <a:tr h="368308">
                <a:tc>
                  <a:txBody>
                    <a:bodyPr/>
                    <a:lstStyle/>
                    <a:p>
                      <a:pPr marL="38100" marR="38100" algn="l">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Total preparedness pre- and post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-9.000</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4.137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-9.484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p&lt; .000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-2.17549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2"/>
                  </a:ext>
                </a:extLst>
              </a:tr>
              <a:tr h="780540">
                <a:tc>
                  <a:txBody>
                    <a:bodyPr/>
                    <a:lstStyle/>
                    <a:p>
                      <a:pPr marL="38100" marR="38100" algn="l">
                        <a:lnSpc>
                          <a:spcPts val="1600"/>
                        </a:lnSpc>
                        <a:spcBef>
                          <a:spcPts val="0"/>
                        </a:spcBef>
                        <a:spcAft>
                          <a:spcPts val="0"/>
                        </a:spcAft>
                      </a:pPr>
                      <a:r>
                        <a:rPr lang="en-US" sz="1600" b="1">
                          <a:effectLst/>
                          <a:latin typeface="Arial" panose="020B0604020202020204" pitchFamily="34" charset="0"/>
                          <a:cs typeface="Arial" panose="020B0604020202020204" pitchFamily="34" charset="0"/>
                        </a:rPr>
                        <a:t>Total Lesson Study knowledge and preparedness pre- and post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-14.316</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4.042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-15.437</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p&lt; .000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-3.54181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3"/>
                  </a:ext>
                </a:extLst>
              </a:tr>
              <a:tr h="780540">
                <a:tc>
                  <a:txBody>
                    <a:bodyPr/>
                    <a:lstStyle/>
                    <a:p>
                      <a:pPr marL="38100" marR="38100" algn="l">
                        <a:lnSpc>
                          <a:spcPts val="1600"/>
                        </a:lnSpc>
                        <a:spcBef>
                          <a:spcPts val="0"/>
                        </a:spcBef>
                        <a:spcAft>
                          <a:spcPts val="0"/>
                        </a:spcAft>
                      </a:pPr>
                      <a:r>
                        <a:rPr lang="en-US" sz="1600" b="1">
                          <a:effectLst/>
                          <a:latin typeface="Arial" panose="020B0604020202020204" pitchFamily="34" charset="0"/>
                          <a:cs typeface="Arial" panose="020B0604020202020204" pitchFamily="34" charset="0"/>
                        </a:rPr>
                        <a:t>Total disciplinary literacy knowledge and preparedness pre- and post</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-16.684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5.498</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-13.227</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p&lt; .000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-3.03455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4"/>
                  </a:ext>
                </a:extLst>
              </a:tr>
              <a:tr h="1209949">
                <a:tc>
                  <a:txBody>
                    <a:bodyPr/>
                    <a:lstStyle/>
                    <a:p>
                      <a:pPr marL="38100" marR="38100" algn="l">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Total technology use and knowledge pre- and post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-2.84211</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2.26723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r>
                        <a:rPr lang="en-US" sz="1600" b="1">
                          <a:effectLst/>
                          <a:latin typeface="Arial" panose="020B0604020202020204" pitchFamily="34" charset="0"/>
                          <a:cs typeface="Arial" panose="020B0604020202020204" pitchFamily="34" charset="0"/>
                        </a:rPr>
                        <a:t>-5.464</a:t>
                      </a:r>
                      <a:endParaRPr lang="en-US" sz="1600" b="1">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lvl="0" indent="0" algn="ctr" defTabSz="457200" rtl="0" eaLnBrk="1" fontAlgn="auto" latinLnBrk="0" hangingPunct="1">
                        <a:lnSpc>
                          <a:spcPts val="1600"/>
                        </a:lnSpc>
                        <a:spcBef>
                          <a:spcPts val="0"/>
                        </a:spcBef>
                        <a:spcAft>
                          <a:spcPts val="0"/>
                        </a:spcAft>
                        <a:buClrTx/>
                        <a:buSzTx/>
                        <a:buFontTx/>
                        <a:buNone/>
                        <a:tabLst/>
                        <a:defRPr/>
                      </a:pPr>
                      <a:r>
                        <a:rPr lang="en-US" sz="1600" b="1" dirty="0">
                          <a:effectLst/>
                          <a:latin typeface="Arial" panose="020B0604020202020204" pitchFamily="34" charset="0"/>
                          <a:cs typeface="Arial" panose="020B0604020202020204" pitchFamily="34" charset="0"/>
                        </a:rPr>
                        <a:t>p&lt; .000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38100" marR="38100" algn="ctr">
                        <a:lnSpc>
                          <a:spcPts val="1600"/>
                        </a:lnSpc>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endParaRPr lang="en-US" sz="1600" b="1" dirty="0">
                        <a:effectLst/>
                        <a:latin typeface="Arial" panose="020B0604020202020204" pitchFamily="34" charset="0"/>
                        <a:cs typeface="Arial" panose="020B0604020202020204" pitchFamily="34" charset="0"/>
                      </a:endParaRPr>
                    </a:p>
                    <a:p>
                      <a:pPr marL="38100" marR="38100" algn="ctr">
                        <a:lnSpc>
                          <a:spcPts val="1600"/>
                        </a:lnSpc>
                        <a:spcBef>
                          <a:spcPts val="0"/>
                        </a:spcBef>
                        <a:spcAft>
                          <a:spcPts val="0"/>
                        </a:spcAft>
                      </a:pPr>
                      <a:r>
                        <a:rPr lang="en-US" sz="1600" b="1" dirty="0">
                          <a:effectLst/>
                          <a:latin typeface="Arial" panose="020B0604020202020204" pitchFamily="34" charset="0"/>
                          <a:cs typeface="Arial" panose="020B0604020202020204" pitchFamily="34" charset="0"/>
                        </a:rPr>
                        <a:t>-1.25356</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4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857" y="228600"/>
            <a:ext cx="7576343" cy="914401"/>
          </a:xfrm>
        </p:spPr>
        <p:txBody>
          <a:bodyPr>
            <a:noAutofit/>
          </a:bodyPr>
          <a:lstStyle/>
          <a:p>
            <a:pPr algn="ctr"/>
            <a:r>
              <a:rPr lang="en-US" sz="2000" b="1" dirty="0">
                <a:latin typeface="Arial" panose="020B0604020202020204" pitchFamily="34" charset="0"/>
                <a:cs typeface="Arial" panose="020B0604020202020204" pitchFamily="34" charset="0"/>
              </a:rPr>
              <a:t>RESULTS</a:t>
            </a:r>
            <a:br>
              <a:rPr lang="en-US" sz="2000" b="1" dirty="0">
                <a:latin typeface="Arial" panose="020B0604020202020204" pitchFamily="34" charset="0"/>
                <a:cs typeface="Arial" panose="020B0604020202020204" pitchFamily="34" charset="0"/>
              </a:rPr>
            </a:br>
            <a:r>
              <a:rPr lang="en-US" sz="2000" b="1" dirty="0"/>
              <a:t>Table 1: select survey responses about the knowledge gained about DL strategies (final survey)</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DE65A53-4DAD-A94B-B056-C2B02F540158}"/>
              </a:ext>
            </a:extLst>
          </p:cNvPr>
          <p:cNvGraphicFramePr>
            <a:graphicFrameLocks noGrp="1"/>
          </p:cNvGraphicFramePr>
          <p:nvPr>
            <p:ph idx="1"/>
            <p:extLst>
              <p:ext uri="{D42A27DB-BD31-4B8C-83A1-F6EECF244321}">
                <p14:modId xmlns:p14="http://schemas.microsoft.com/office/powerpoint/2010/main" val="858441764"/>
              </p:ext>
            </p:extLst>
          </p:nvPr>
        </p:nvGraphicFramePr>
        <p:xfrm>
          <a:off x="2" y="1143001"/>
          <a:ext cx="9143996" cy="5526542"/>
        </p:xfrm>
        <a:graphic>
          <a:graphicData uri="http://schemas.openxmlformats.org/drawingml/2006/table">
            <a:tbl>
              <a:tblPr firstRow="1" bandRow="1">
                <a:tableStyleId>{5C22544A-7EE6-4342-B048-85BDC9FD1C3A}</a:tableStyleId>
              </a:tblPr>
              <a:tblGrid>
                <a:gridCol w="2285998">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143000">
                  <a:extLst>
                    <a:ext uri="{9D8B030D-6E8A-4147-A177-3AD203B41FA5}">
                      <a16:colId xmlns:a16="http://schemas.microsoft.com/office/drawing/2014/main" val="593886779"/>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1257850445"/>
                    </a:ext>
                  </a:extLst>
                </a:gridCol>
                <a:gridCol w="1066800">
                  <a:extLst>
                    <a:ext uri="{9D8B030D-6E8A-4147-A177-3AD203B41FA5}">
                      <a16:colId xmlns:a16="http://schemas.microsoft.com/office/drawing/2014/main" val="20003"/>
                    </a:ext>
                  </a:extLst>
                </a:gridCol>
                <a:gridCol w="762000">
                  <a:extLst>
                    <a:ext uri="{9D8B030D-6E8A-4147-A177-3AD203B41FA5}">
                      <a16:colId xmlns:a16="http://schemas.microsoft.com/office/drawing/2014/main" val="867877058"/>
                    </a:ext>
                  </a:extLst>
                </a:gridCol>
                <a:gridCol w="685798">
                  <a:extLst>
                    <a:ext uri="{9D8B030D-6E8A-4147-A177-3AD203B41FA5}">
                      <a16:colId xmlns:a16="http://schemas.microsoft.com/office/drawing/2014/main" val="2493991969"/>
                    </a:ext>
                  </a:extLst>
                </a:gridCol>
              </a:tblGrid>
              <a:tr h="609599">
                <a:tc>
                  <a:txBody>
                    <a:bodyPr/>
                    <a:lstStyle/>
                    <a:p>
                      <a:endParaRPr lang="en-US" sz="2200" dirty="0">
                        <a:latin typeface="Arial" panose="020B0604020202020204" pitchFamily="34" charset="0"/>
                        <a:cs typeface="Arial" panose="020B0604020202020204" pitchFamily="34" charset="0"/>
                      </a:endParaRPr>
                    </a:p>
                  </a:txBody>
                  <a:tcPr marL="91432" marR="91432"/>
                </a:tc>
                <a:tc>
                  <a:txBody>
                    <a:bodyPr/>
                    <a:lstStyle/>
                    <a:p>
                      <a:pPr marL="0" marR="0" algn="just">
                        <a:lnSpc>
                          <a:spcPts val="1800"/>
                        </a:lnSpc>
                        <a:spcBef>
                          <a:spcPts val="0"/>
                        </a:spcBef>
                        <a:spcAft>
                          <a:spcPts val="0"/>
                        </a:spcAft>
                      </a:pPr>
                      <a:r>
                        <a:rPr lang="en-US" sz="1800" dirty="0">
                          <a:effectLst/>
                        </a:rPr>
                        <a:t>Strongly disagree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Disagree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Neutral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Agree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Strongly agree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700" dirty="0">
                          <a:effectLst/>
                        </a:rPr>
                        <a:t>Mean</a:t>
                      </a: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SD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77094">
                <a:tc>
                  <a:txBody>
                    <a:bodyPr/>
                    <a:lstStyle/>
                    <a:p>
                      <a:pPr marL="0" marR="0" algn="l">
                        <a:lnSpc>
                          <a:spcPts val="1800"/>
                        </a:lnSpc>
                        <a:spcBef>
                          <a:spcPts val="0"/>
                        </a:spcBef>
                        <a:spcAft>
                          <a:spcPts val="0"/>
                        </a:spcAft>
                      </a:pPr>
                      <a:r>
                        <a:rPr lang="en-US" sz="1800" b="1" dirty="0">
                          <a:effectLst/>
                        </a:rPr>
                        <a:t>I know how to engage students in disciplinary literacy</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3.85%</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7.69%</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23.07%</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65.38%</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4.08</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0.67</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259343">
                <a:tc>
                  <a:txBody>
                    <a:bodyPr/>
                    <a:lstStyle/>
                    <a:p>
                      <a:pPr marL="0" marR="0" algn="l">
                        <a:lnSpc>
                          <a:spcPts val="1800"/>
                        </a:lnSpc>
                        <a:spcBef>
                          <a:spcPts val="0"/>
                        </a:spcBef>
                        <a:spcAft>
                          <a:spcPts val="0"/>
                        </a:spcAft>
                      </a:pPr>
                      <a:r>
                        <a:rPr lang="en-US" sz="1800" b="1" dirty="0">
                          <a:effectLst/>
                        </a:rPr>
                        <a:t>I know how to apply disciplinary literacy in your teaching context or classroom.</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3.85%</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11.53%</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61.54%</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23.07%</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4.04</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0.71</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259343">
                <a:tc>
                  <a:txBody>
                    <a:bodyPr/>
                    <a:lstStyle/>
                    <a:p>
                      <a:pPr marL="0" marR="0" algn="l">
                        <a:lnSpc>
                          <a:spcPts val="1800"/>
                        </a:lnSpc>
                        <a:spcBef>
                          <a:spcPts val="0"/>
                        </a:spcBef>
                        <a:spcAft>
                          <a:spcPts val="0"/>
                        </a:spcAft>
                      </a:pPr>
                      <a:r>
                        <a:rPr lang="en-US" sz="1800" b="1" dirty="0">
                          <a:effectLst/>
                        </a:rPr>
                        <a:t>I know how to create engaging lessons utilizing inquiry-based disciplinary literacy</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7.69%</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15.38%</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50%</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26.92%</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3.96</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0.85</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259343">
                <a:tc>
                  <a:txBody>
                    <a:bodyPr/>
                    <a:lstStyle/>
                    <a:p>
                      <a:pPr marL="0" marR="0" algn="l">
                        <a:lnSpc>
                          <a:spcPts val="1800"/>
                        </a:lnSpc>
                        <a:spcBef>
                          <a:spcPts val="0"/>
                        </a:spcBef>
                        <a:spcAft>
                          <a:spcPts val="0"/>
                        </a:spcAft>
                      </a:pPr>
                      <a:r>
                        <a:rPr lang="en-US" sz="1800" b="1" dirty="0">
                          <a:effectLst/>
                        </a:rPr>
                        <a:t>I know how to evaluate student learning within an inquiry-based disciplinary literacy</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7.69%</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11.53%</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61.54%</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19.23%</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3.92</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0.78</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985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95" y="1425571"/>
            <a:ext cx="7461752" cy="575775"/>
          </a:xfrm>
        </p:spPr>
        <p:txBody>
          <a:bodyPr>
            <a:normAutofit fontScale="90000"/>
          </a:bodyPr>
          <a:lstStyle/>
          <a:p>
            <a:pPr algn="ctr"/>
            <a:r>
              <a:rPr lang="en-US" sz="2535" b="1" dirty="0">
                <a:latin typeface="Arial" panose="020B0604020202020204" pitchFamily="34" charset="0"/>
                <a:cs typeface="Arial" panose="020B0604020202020204" pitchFamily="34" charset="0"/>
              </a:rPr>
              <a:t>Differences in teachers’ perceived Knowledge in disciplinary literacy pre- and post-program</a:t>
            </a:r>
            <a:br>
              <a:rPr lang="en-US" sz="2403" b="1" dirty="0"/>
            </a:br>
            <a:endParaRPr lang="en-US" sz="2403"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9954642"/>
              </p:ext>
            </p:extLst>
          </p:nvPr>
        </p:nvGraphicFramePr>
        <p:xfrm>
          <a:off x="-1" y="2175113"/>
          <a:ext cx="9144000" cy="2419146"/>
        </p:xfrm>
        <a:graphic>
          <a:graphicData uri="http://schemas.openxmlformats.org/drawingml/2006/table">
            <a:tbl>
              <a:tblPr firstRow="1" firstCol="1" bandRow="1">
                <a:tableStyleId>{5C22544A-7EE6-4342-B048-85BDC9FD1C3A}</a:tableStyleId>
              </a:tblPr>
              <a:tblGrid>
                <a:gridCol w="2543317">
                  <a:extLst>
                    <a:ext uri="{9D8B030D-6E8A-4147-A177-3AD203B41FA5}">
                      <a16:colId xmlns:a16="http://schemas.microsoft.com/office/drawing/2014/main" val="20000"/>
                    </a:ext>
                  </a:extLst>
                </a:gridCol>
                <a:gridCol w="638057">
                  <a:extLst>
                    <a:ext uri="{9D8B030D-6E8A-4147-A177-3AD203B41FA5}">
                      <a16:colId xmlns:a16="http://schemas.microsoft.com/office/drawing/2014/main" val="20001"/>
                    </a:ext>
                  </a:extLst>
                </a:gridCol>
                <a:gridCol w="704002">
                  <a:extLst>
                    <a:ext uri="{9D8B030D-6E8A-4147-A177-3AD203B41FA5}">
                      <a16:colId xmlns:a16="http://schemas.microsoft.com/office/drawing/2014/main" val="20002"/>
                    </a:ext>
                  </a:extLst>
                </a:gridCol>
                <a:gridCol w="534225">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861681">
                  <a:extLst>
                    <a:ext uri="{9D8B030D-6E8A-4147-A177-3AD203B41FA5}">
                      <a16:colId xmlns:a16="http://schemas.microsoft.com/office/drawing/2014/main" val="20005"/>
                    </a:ext>
                  </a:extLst>
                </a:gridCol>
                <a:gridCol w="967119">
                  <a:extLst>
                    <a:ext uri="{9D8B030D-6E8A-4147-A177-3AD203B41FA5}">
                      <a16:colId xmlns:a16="http://schemas.microsoft.com/office/drawing/2014/main" val="20006"/>
                    </a:ext>
                  </a:extLst>
                </a:gridCol>
                <a:gridCol w="663668">
                  <a:extLst>
                    <a:ext uri="{9D8B030D-6E8A-4147-A177-3AD203B41FA5}">
                      <a16:colId xmlns:a16="http://schemas.microsoft.com/office/drawing/2014/main" val="20007"/>
                    </a:ext>
                  </a:extLst>
                </a:gridCol>
                <a:gridCol w="1546131">
                  <a:extLst>
                    <a:ext uri="{9D8B030D-6E8A-4147-A177-3AD203B41FA5}">
                      <a16:colId xmlns:a16="http://schemas.microsoft.com/office/drawing/2014/main" val="20008"/>
                    </a:ext>
                  </a:extLst>
                </a:gridCol>
              </a:tblGrid>
              <a:tr h="725092">
                <a:tc rowSpan="2">
                  <a:txBody>
                    <a:bodyPr/>
                    <a:lstStyle/>
                    <a:p>
                      <a:pPr marL="0" marR="0">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N</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gridSpan="2">
                  <a:txBody>
                    <a:bodyPr/>
                    <a:lstStyle/>
                    <a:p>
                      <a:pPr marL="0" marR="0" algn="ctr">
                        <a:lnSpc>
                          <a:spcPct val="107000"/>
                        </a:lnSpc>
                        <a:spcBef>
                          <a:spcPts val="0"/>
                        </a:spcBef>
                        <a:spcAft>
                          <a:spcPts val="0"/>
                        </a:spcAft>
                      </a:pPr>
                      <a:r>
                        <a:rPr lang="en-US" sz="1700">
                          <a:solidFill>
                            <a:schemeClr val="tx1"/>
                          </a:solidFill>
                          <a:effectLst/>
                          <a:latin typeface="Arial" panose="020B0604020202020204" pitchFamily="34" charset="0"/>
                          <a:cs typeface="Arial" panose="020B0604020202020204" pitchFamily="34" charset="0"/>
                        </a:rPr>
                        <a:t>Pre-test</a:t>
                      </a:r>
                      <a:endParaRPr lang="en-US" sz="17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Post-test</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hMerge="1">
                  <a:txBody>
                    <a:bodyPr/>
                    <a:lstStyle/>
                    <a:p>
                      <a:endParaRPr lang="en-US"/>
                    </a:p>
                  </a:txBody>
                  <a:tcPr/>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t (10)</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P &lt;</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tc rowSpan="2">
                  <a:txBody>
                    <a:bodyPr/>
                    <a:lstStyle/>
                    <a:p>
                      <a:pPr marL="0" marR="0" algn="ctr">
                        <a:lnSpc>
                          <a:spcPct val="107000"/>
                        </a:lnSpc>
                        <a:spcBef>
                          <a:spcPts val="0"/>
                        </a:spcBef>
                        <a:spcAft>
                          <a:spcPts val="0"/>
                        </a:spcAft>
                      </a:pPr>
                      <a:r>
                        <a:rPr lang="en-US" sz="170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a:solidFill>
                            <a:schemeClr val="tx1"/>
                          </a:solidFill>
                          <a:effectLst/>
                          <a:latin typeface="Arial" panose="020B0604020202020204" pitchFamily="34" charset="0"/>
                          <a:cs typeface="Arial" panose="020B0604020202020204" pitchFamily="34" charset="0"/>
                        </a:rPr>
                        <a:t>d</a:t>
                      </a:r>
                    </a:p>
                    <a:p>
                      <a:pPr marL="0" marR="0" algn="ctr">
                        <a:lnSpc>
                          <a:spcPct val="107000"/>
                        </a:lnSpc>
                        <a:spcBef>
                          <a:spcPts val="0"/>
                        </a:spcBef>
                        <a:spcAft>
                          <a:spcPts val="800"/>
                        </a:spcAft>
                      </a:pPr>
                      <a:r>
                        <a:rPr lang="en-US" sz="1700">
                          <a:solidFill>
                            <a:schemeClr val="tx1"/>
                          </a:solidFill>
                          <a:effectLst/>
                          <a:latin typeface="Arial" panose="020B0604020202020204" pitchFamily="34" charset="0"/>
                          <a:cs typeface="Arial" panose="020B0604020202020204" pitchFamily="34" charset="0"/>
                        </a:rPr>
                        <a:t>Effect size</a:t>
                      </a:r>
                      <a:endParaRPr lang="en-US" sz="17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extLst>
                  <a:ext uri="{0D108BD9-81ED-4DB2-BD59-A6C34878D82A}">
                    <a16:rowId xmlns:a16="http://schemas.microsoft.com/office/drawing/2014/main" val="10000"/>
                  </a:ext>
                </a:extLst>
              </a:tr>
              <a:tr h="55983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Mean</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SD</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Mean</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SD</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134217">
                <a:tc>
                  <a:txBody>
                    <a:bodyPr/>
                    <a:lstStyle/>
                    <a:p>
                      <a:pPr marL="0" marR="0">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Disciplinary literacy knowledge and preparedness to implement</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11</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21.37</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4</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44.16</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5.881</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-15.437</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800" dirty="0">
                          <a:solidFill>
                            <a:schemeClr val="bg1"/>
                          </a:solidFill>
                          <a:effectLst/>
                          <a:latin typeface="Arial" panose="020B0604020202020204" pitchFamily="34" charset="0"/>
                          <a:cs typeface="Arial" panose="020B0604020202020204" pitchFamily="34" charset="0"/>
                        </a:rPr>
                        <a:t>.000</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800"/>
                        </a:spcAft>
                      </a:pPr>
                      <a:r>
                        <a:rPr lang="en-US" sz="1800" dirty="0">
                          <a:solidFill>
                            <a:schemeClr val="bg1"/>
                          </a:solidFill>
                          <a:effectLst/>
                          <a:latin typeface="Arial" panose="020B0604020202020204" pitchFamily="34" charset="0"/>
                          <a:cs typeface="Arial" panose="020B0604020202020204" pitchFamily="34" charset="0"/>
                        </a:rPr>
                        <a:t>-3.03455</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extLst>
                  <a:ext uri="{0D108BD9-81ED-4DB2-BD59-A6C34878D82A}">
                    <a16:rowId xmlns:a16="http://schemas.microsoft.com/office/drawing/2014/main" val="10002"/>
                  </a:ext>
                </a:extLst>
              </a:tr>
            </a:tbl>
          </a:graphicData>
        </a:graphic>
      </p:graphicFrame>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0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99" y="6752"/>
            <a:ext cx="8840867" cy="1524000"/>
          </a:xfrm>
        </p:spPr>
        <p:txBody>
          <a:bodyPr>
            <a:normAutofit fontScale="90000"/>
          </a:bodyPr>
          <a:lstStyle/>
          <a:p>
            <a:pPr algn="ctr"/>
            <a:r>
              <a:rPr lang="en-US" sz="2200" b="1" dirty="0">
                <a:latin typeface="Arial" panose="020B0604020202020204" pitchFamily="34" charset="0"/>
                <a:cs typeface="Arial" panose="020B0604020202020204" pitchFamily="34" charset="0"/>
              </a:rPr>
              <a:t>RESULTS</a:t>
            </a:r>
            <a:br>
              <a:rPr lang="en-US" sz="2200" b="1" dirty="0">
                <a:latin typeface="Arial" panose="020B0604020202020204" pitchFamily="34" charset="0"/>
                <a:cs typeface="Arial" panose="020B0604020202020204" pitchFamily="34" charset="0"/>
              </a:rPr>
            </a:br>
            <a:r>
              <a:rPr lang="en-US" sz="2200" b="1" dirty="0"/>
              <a:t>Table 2: select survey responses about the usefulness of the LS model of practitioner inquiry and professional development</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2</a:t>
            </a:r>
            <a:endParaRPr lang="en-US" dirty="0"/>
          </a:p>
        </p:txBody>
      </p:sp>
      <p:graphicFrame>
        <p:nvGraphicFramePr>
          <p:cNvPr id="7" name="Content Placeholder 6">
            <a:extLst>
              <a:ext uri="{FF2B5EF4-FFF2-40B4-BE49-F238E27FC236}">
                <a16:creationId xmlns:a16="http://schemas.microsoft.com/office/drawing/2014/main" id="{1DE65A53-4DAD-A94B-B056-C2B02F540158}"/>
              </a:ext>
            </a:extLst>
          </p:cNvPr>
          <p:cNvGraphicFramePr>
            <a:graphicFrameLocks noGrp="1"/>
          </p:cNvGraphicFramePr>
          <p:nvPr>
            <p:ph idx="1"/>
            <p:extLst>
              <p:ext uri="{D42A27DB-BD31-4B8C-83A1-F6EECF244321}">
                <p14:modId xmlns:p14="http://schemas.microsoft.com/office/powerpoint/2010/main" val="261245180"/>
              </p:ext>
            </p:extLst>
          </p:nvPr>
        </p:nvGraphicFramePr>
        <p:xfrm>
          <a:off x="0" y="1066801"/>
          <a:ext cx="9143998" cy="575750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593886779"/>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1257850445"/>
                    </a:ext>
                  </a:extLst>
                </a:gridCol>
                <a:gridCol w="1066800">
                  <a:extLst>
                    <a:ext uri="{9D8B030D-6E8A-4147-A177-3AD203B41FA5}">
                      <a16:colId xmlns:a16="http://schemas.microsoft.com/office/drawing/2014/main" val="20003"/>
                    </a:ext>
                  </a:extLst>
                </a:gridCol>
                <a:gridCol w="838200">
                  <a:extLst>
                    <a:ext uri="{9D8B030D-6E8A-4147-A177-3AD203B41FA5}">
                      <a16:colId xmlns:a16="http://schemas.microsoft.com/office/drawing/2014/main" val="867877058"/>
                    </a:ext>
                  </a:extLst>
                </a:gridCol>
                <a:gridCol w="685798">
                  <a:extLst>
                    <a:ext uri="{9D8B030D-6E8A-4147-A177-3AD203B41FA5}">
                      <a16:colId xmlns:a16="http://schemas.microsoft.com/office/drawing/2014/main" val="2493991969"/>
                    </a:ext>
                  </a:extLst>
                </a:gridCol>
              </a:tblGrid>
              <a:tr h="894451">
                <a:tc>
                  <a:txBody>
                    <a:bodyPr/>
                    <a:lstStyle/>
                    <a:p>
                      <a:endParaRPr lang="en-US" sz="2200" dirty="0">
                        <a:latin typeface="Arial" panose="020B0604020202020204" pitchFamily="34" charset="0"/>
                        <a:cs typeface="Arial" panose="020B0604020202020204" pitchFamily="34" charset="0"/>
                      </a:endParaRPr>
                    </a:p>
                  </a:txBody>
                  <a:tcPr marL="91432" marR="91432"/>
                </a:tc>
                <a:tc>
                  <a:txBody>
                    <a:bodyPr/>
                    <a:lstStyle/>
                    <a:p>
                      <a:pPr marL="0" marR="0" algn="just">
                        <a:lnSpc>
                          <a:spcPts val="1800"/>
                        </a:lnSpc>
                        <a:spcBef>
                          <a:spcPts val="0"/>
                        </a:spcBef>
                        <a:spcAft>
                          <a:spcPts val="0"/>
                        </a:spcAft>
                      </a:pPr>
                      <a:r>
                        <a:rPr lang="en-US" sz="1800" dirty="0">
                          <a:effectLst/>
                        </a:rPr>
                        <a:t>Strongly disagree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Disagree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Neutral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Agree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Strongly agree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a:effectLst/>
                        </a:rPr>
                        <a:t>Mean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ts val="1800"/>
                        </a:lnSpc>
                        <a:spcBef>
                          <a:spcPts val="0"/>
                        </a:spcBef>
                        <a:spcAft>
                          <a:spcPts val="0"/>
                        </a:spcAft>
                      </a:pPr>
                      <a:r>
                        <a:rPr lang="en-US" sz="1800" dirty="0">
                          <a:effectLst/>
                        </a:rPr>
                        <a:t>SD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49820">
                <a:tc>
                  <a:txBody>
                    <a:bodyPr/>
                    <a:lstStyle/>
                    <a:p>
                      <a:pPr marL="0" marR="0" algn="l">
                        <a:lnSpc>
                          <a:spcPts val="1800"/>
                        </a:lnSpc>
                        <a:spcBef>
                          <a:spcPts val="0"/>
                        </a:spcBef>
                        <a:spcAft>
                          <a:spcPts val="0"/>
                        </a:spcAft>
                      </a:pPr>
                      <a:r>
                        <a:rPr lang="en-US" sz="1800" b="1" dirty="0">
                          <a:effectLst/>
                        </a:rPr>
                        <a:t>My LS team collaborated effectively to plan a research lesson</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 </a:t>
                      </a:r>
                    </a:p>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0%</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8%</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38%</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54%</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4.461</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0.64</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1713597">
                <a:tc>
                  <a:txBody>
                    <a:bodyPr/>
                    <a:lstStyle/>
                    <a:p>
                      <a:pPr marL="0" marR="0" algn="l">
                        <a:lnSpc>
                          <a:spcPts val="1800"/>
                        </a:lnSpc>
                        <a:spcBef>
                          <a:spcPts val="0"/>
                        </a:spcBef>
                        <a:spcAft>
                          <a:spcPts val="0"/>
                        </a:spcAft>
                      </a:pPr>
                      <a:r>
                        <a:rPr lang="en-US" sz="1800" b="1" dirty="0">
                          <a:effectLst/>
                        </a:rPr>
                        <a:t>Developing the research lesson as a team allowed me to think deeply about issues in my content or teaching</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 </a:t>
                      </a:r>
                    </a:p>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 </a:t>
                      </a:r>
                    </a:p>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15%</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50%</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35%</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4.2</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 </a:t>
                      </a:r>
                    </a:p>
                    <a:p>
                      <a:pPr marL="0" marR="0" algn="just">
                        <a:lnSpc>
                          <a:spcPts val="1800"/>
                        </a:lnSpc>
                        <a:spcBef>
                          <a:spcPts val="0"/>
                        </a:spcBef>
                        <a:spcAft>
                          <a:spcPts val="0"/>
                        </a:spcAft>
                      </a:pPr>
                      <a:r>
                        <a:rPr lang="en-US" sz="1800" b="1">
                          <a:effectLst/>
                        </a:rPr>
                        <a:t>0.7</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049820">
                <a:tc>
                  <a:txBody>
                    <a:bodyPr/>
                    <a:lstStyle/>
                    <a:p>
                      <a:pPr marL="0" marR="0" algn="l">
                        <a:lnSpc>
                          <a:spcPts val="1800"/>
                        </a:lnSpc>
                        <a:spcBef>
                          <a:spcPts val="0"/>
                        </a:spcBef>
                        <a:spcAft>
                          <a:spcPts val="0"/>
                        </a:spcAft>
                      </a:pPr>
                      <a:r>
                        <a:rPr lang="en-US" sz="1800" b="1">
                          <a:effectLst/>
                        </a:rPr>
                        <a:t>I know how to conduct an implementation of a LS cycle</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0%</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7.69 %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73.08%</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19.25%</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4.12</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0.51</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049820">
                <a:tc>
                  <a:txBody>
                    <a:bodyPr/>
                    <a:lstStyle/>
                    <a:p>
                      <a:pPr marL="0" marR="0" algn="l">
                        <a:lnSpc>
                          <a:spcPts val="1800"/>
                        </a:lnSpc>
                        <a:spcBef>
                          <a:spcPts val="0"/>
                        </a:spcBef>
                        <a:spcAft>
                          <a:spcPts val="0"/>
                        </a:spcAft>
                      </a:pPr>
                      <a:r>
                        <a:rPr lang="en-US" sz="1800" b="1">
                          <a:effectLst/>
                        </a:rPr>
                        <a:t>I know how to identify a research theme for a Lesson Study cycle</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3.85 %</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a:effectLst/>
                        </a:rPr>
                        <a:t>15.38 %</a:t>
                      </a:r>
                    </a:p>
                    <a:p>
                      <a:pPr marL="0" marR="0" algn="just">
                        <a:lnSpc>
                          <a:spcPts val="1800"/>
                        </a:lnSpc>
                        <a:spcBef>
                          <a:spcPts val="0"/>
                        </a:spcBef>
                        <a:spcAft>
                          <a:spcPts val="0"/>
                        </a:spcAft>
                      </a:pPr>
                      <a:r>
                        <a:rPr lang="en-US" sz="1800" b="1">
                          <a:effectLst/>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61.54 %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19.23 %</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3.92</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just">
                        <a:lnSpc>
                          <a:spcPts val="1800"/>
                        </a:lnSpc>
                        <a:spcBef>
                          <a:spcPts val="0"/>
                        </a:spcBef>
                        <a:spcAft>
                          <a:spcPts val="0"/>
                        </a:spcAft>
                      </a:pPr>
                      <a:r>
                        <a:rPr lang="en-US" sz="1800" b="1" dirty="0">
                          <a:effectLst/>
                        </a:rPr>
                        <a:t>0.83</a:t>
                      </a:r>
                    </a:p>
                    <a:p>
                      <a:pPr marL="0" marR="0" algn="just">
                        <a:lnSpc>
                          <a:spcPts val="1800"/>
                        </a:lnSpc>
                        <a:spcBef>
                          <a:spcPts val="0"/>
                        </a:spcBef>
                        <a:spcAft>
                          <a:spcPts val="0"/>
                        </a:spcAft>
                      </a:pPr>
                      <a:r>
                        <a:rPr lang="en-US" sz="1800" b="1" dirty="0">
                          <a:effectLst/>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638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566" y="457200"/>
            <a:ext cx="6554867" cy="1447800"/>
          </a:xfrm>
        </p:spPr>
        <p:txBody>
          <a:bodyPr>
            <a:normAutofit fontScale="90000"/>
          </a:bodyPr>
          <a:lstStyle/>
          <a:p>
            <a:pPr algn="ctr"/>
            <a:r>
              <a:rPr lang="en-US" sz="2817" b="1" dirty="0">
                <a:latin typeface="Arial" panose="020B0604020202020204" pitchFamily="34" charset="0"/>
                <a:cs typeface="Arial" panose="020B0604020202020204" pitchFamily="34" charset="0"/>
              </a:rPr>
              <a:t>Differences in teachers’ perceived competencies in Lesson Study pre- and post-program</a:t>
            </a:r>
            <a:br>
              <a:rPr lang="en-US" sz="1803" dirty="0"/>
            </a:br>
            <a:endParaRPr lang="en-US" sz="1803"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0456679"/>
              </p:ext>
            </p:extLst>
          </p:nvPr>
        </p:nvGraphicFramePr>
        <p:xfrm>
          <a:off x="1" y="2539723"/>
          <a:ext cx="9143998" cy="1931879"/>
        </p:xfrm>
        <a:graphic>
          <a:graphicData uri="http://schemas.openxmlformats.org/drawingml/2006/table">
            <a:tbl>
              <a:tblPr firstRow="1" firstCol="1" bandRow="1">
                <a:tableStyleId>{5C22544A-7EE6-4342-B048-85BDC9FD1C3A}</a:tableStyleId>
              </a:tblPr>
              <a:tblGrid>
                <a:gridCol w="2431322">
                  <a:extLst>
                    <a:ext uri="{9D8B030D-6E8A-4147-A177-3AD203B41FA5}">
                      <a16:colId xmlns:a16="http://schemas.microsoft.com/office/drawing/2014/main" val="20000"/>
                    </a:ext>
                  </a:extLst>
                </a:gridCol>
                <a:gridCol w="479742">
                  <a:extLst>
                    <a:ext uri="{9D8B030D-6E8A-4147-A177-3AD203B41FA5}">
                      <a16:colId xmlns:a16="http://schemas.microsoft.com/office/drawing/2014/main" val="20001"/>
                    </a:ext>
                  </a:extLst>
                </a:gridCol>
                <a:gridCol w="735917">
                  <a:extLst>
                    <a:ext uri="{9D8B030D-6E8A-4147-A177-3AD203B41FA5}">
                      <a16:colId xmlns:a16="http://schemas.microsoft.com/office/drawing/2014/main" val="20002"/>
                    </a:ext>
                  </a:extLst>
                </a:gridCol>
                <a:gridCol w="735917">
                  <a:extLst>
                    <a:ext uri="{9D8B030D-6E8A-4147-A177-3AD203B41FA5}">
                      <a16:colId xmlns:a16="http://schemas.microsoft.com/office/drawing/2014/main" val="20003"/>
                    </a:ext>
                  </a:extLst>
                </a:gridCol>
                <a:gridCol w="735917">
                  <a:extLst>
                    <a:ext uri="{9D8B030D-6E8A-4147-A177-3AD203B41FA5}">
                      <a16:colId xmlns:a16="http://schemas.microsoft.com/office/drawing/2014/main" val="20004"/>
                    </a:ext>
                  </a:extLst>
                </a:gridCol>
                <a:gridCol w="704244">
                  <a:extLst>
                    <a:ext uri="{9D8B030D-6E8A-4147-A177-3AD203B41FA5}">
                      <a16:colId xmlns:a16="http://schemas.microsoft.com/office/drawing/2014/main" val="20005"/>
                    </a:ext>
                  </a:extLst>
                </a:gridCol>
                <a:gridCol w="852358">
                  <a:extLst>
                    <a:ext uri="{9D8B030D-6E8A-4147-A177-3AD203B41FA5}">
                      <a16:colId xmlns:a16="http://schemas.microsoft.com/office/drawing/2014/main" val="20006"/>
                    </a:ext>
                  </a:extLst>
                </a:gridCol>
                <a:gridCol w="852358">
                  <a:extLst>
                    <a:ext uri="{9D8B030D-6E8A-4147-A177-3AD203B41FA5}">
                      <a16:colId xmlns:a16="http://schemas.microsoft.com/office/drawing/2014/main" val="20007"/>
                    </a:ext>
                  </a:extLst>
                </a:gridCol>
                <a:gridCol w="1616223">
                  <a:extLst>
                    <a:ext uri="{9D8B030D-6E8A-4147-A177-3AD203B41FA5}">
                      <a16:colId xmlns:a16="http://schemas.microsoft.com/office/drawing/2014/main" val="20008"/>
                    </a:ext>
                  </a:extLst>
                </a:gridCol>
              </a:tblGrid>
              <a:tr h="546337">
                <a:tc rowSpan="2">
                  <a:txBody>
                    <a:bodyPr/>
                    <a:lstStyle/>
                    <a:p>
                      <a:pPr marL="0" marR="0">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N</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grid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Pre-test</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Post-test</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hMerge="1">
                  <a:txBody>
                    <a:bodyPr/>
                    <a:lstStyle/>
                    <a:p>
                      <a:endParaRPr lang="en-US"/>
                    </a:p>
                  </a:txBody>
                  <a:tcPr/>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t (10)</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tc rowSpan="2">
                  <a:txBody>
                    <a:bodyPr/>
                    <a:lstStyle/>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P&lt;</a:t>
                      </a:r>
                    </a:p>
                    <a:p>
                      <a:pPr marL="0" marR="0" algn="ctr">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tc rowSpan="2">
                  <a:txBody>
                    <a:bodyPr/>
                    <a:lstStyle/>
                    <a:p>
                      <a:pPr marL="0" marR="0" algn="ctr">
                        <a:lnSpc>
                          <a:spcPct val="107000"/>
                        </a:lnSpc>
                        <a:spcBef>
                          <a:spcPts val="0"/>
                        </a:spcBef>
                        <a:spcAft>
                          <a:spcPts val="0"/>
                        </a:spcAft>
                      </a:pPr>
                      <a:r>
                        <a:rPr lang="en-US" sz="1700">
                          <a:solidFill>
                            <a:schemeClr val="tx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0"/>
                        </a:spcAft>
                      </a:pPr>
                      <a:r>
                        <a:rPr lang="en-US" sz="1700">
                          <a:solidFill>
                            <a:schemeClr val="tx1"/>
                          </a:solidFill>
                          <a:effectLst/>
                          <a:latin typeface="Arial" panose="020B0604020202020204" pitchFamily="34" charset="0"/>
                          <a:cs typeface="Arial" panose="020B0604020202020204" pitchFamily="34" charset="0"/>
                        </a:rPr>
                        <a:t>d</a:t>
                      </a:r>
                    </a:p>
                    <a:p>
                      <a:pPr marL="0" marR="0" algn="ctr">
                        <a:lnSpc>
                          <a:spcPct val="107000"/>
                        </a:lnSpc>
                        <a:spcBef>
                          <a:spcPts val="0"/>
                        </a:spcBef>
                        <a:spcAft>
                          <a:spcPts val="800"/>
                        </a:spcAft>
                      </a:pPr>
                      <a:r>
                        <a:rPr lang="en-US" sz="1700">
                          <a:solidFill>
                            <a:schemeClr val="tx1"/>
                          </a:solidFill>
                          <a:effectLst/>
                          <a:latin typeface="Arial" panose="020B0604020202020204" pitchFamily="34" charset="0"/>
                          <a:cs typeface="Arial" panose="020B0604020202020204" pitchFamily="34" charset="0"/>
                        </a:rPr>
                        <a:t>Effect size</a:t>
                      </a:r>
                      <a:endParaRPr lang="en-US" sz="17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b"/>
                </a:tc>
                <a:extLst>
                  <a:ext uri="{0D108BD9-81ED-4DB2-BD59-A6C34878D82A}">
                    <a16:rowId xmlns:a16="http://schemas.microsoft.com/office/drawing/2014/main" val="10000"/>
                  </a:ext>
                </a:extLst>
              </a:tr>
              <a:tr h="281611">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Mean</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a:solidFill>
                            <a:schemeClr val="bg1"/>
                          </a:solidFill>
                          <a:effectLst/>
                          <a:latin typeface="Arial" panose="020B0604020202020204" pitchFamily="34" charset="0"/>
                          <a:cs typeface="Arial" panose="020B0604020202020204" pitchFamily="34" charset="0"/>
                        </a:rPr>
                        <a:t>SD</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a:solidFill>
                            <a:schemeClr val="bg1"/>
                          </a:solidFill>
                          <a:effectLst/>
                          <a:latin typeface="Arial" panose="020B0604020202020204" pitchFamily="34" charset="0"/>
                          <a:cs typeface="Arial" panose="020B0604020202020204" pitchFamily="34" charset="0"/>
                        </a:rPr>
                        <a:t>Mean</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gn="ctr">
                        <a:lnSpc>
                          <a:spcPct val="107000"/>
                        </a:lnSpc>
                        <a:spcBef>
                          <a:spcPts val="0"/>
                        </a:spcBef>
                        <a:spcAft>
                          <a:spcPts val="0"/>
                        </a:spcAft>
                      </a:pPr>
                      <a:r>
                        <a:rPr lang="en-US" sz="1700">
                          <a:solidFill>
                            <a:schemeClr val="bg1"/>
                          </a:solidFill>
                          <a:effectLst/>
                          <a:latin typeface="Arial" panose="020B0604020202020204" pitchFamily="34" charset="0"/>
                          <a:cs typeface="Arial" panose="020B0604020202020204" pitchFamily="34" charset="0"/>
                        </a:rPr>
                        <a:t>SD</a:t>
                      </a:r>
                      <a:endParaRPr lang="en-US" sz="17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103931">
                <a:tc>
                  <a:txBody>
                    <a:bodyPr/>
                    <a:lstStyle/>
                    <a:p>
                      <a:pPr marL="0" marR="0">
                        <a:lnSpc>
                          <a:spcPct val="107000"/>
                        </a:lnSpc>
                        <a:spcBef>
                          <a:spcPts val="0"/>
                        </a:spcBef>
                        <a:spcAft>
                          <a:spcPts val="0"/>
                        </a:spcAft>
                      </a:pPr>
                      <a:r>
                        <a:rPr lang="en-US" sz="1700" dirty="0">
                          <a:solidFill>
                            <a:schemeClr val="tx1"/>
                          </a:solidFill>
                          <a:effectLst/>
                          <a:latin typeface="Arial" panose="020B0604020202020204" pitchFamily="34" charset="0"/>
                          <a:cs typeface="Arial" panose="020B0604020202020204" pitchFamily="34" charset="0"/>
                        </a:rPr>
                        <a:t>Lesson Study knowledge and preparedness to implement </a:t>
                      </a:r>
                      <a:endParaRPr lang="en-US" sz="1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tc>
                <a:tc>
                  <a:txBody>
                    <a:bodyPr/>
                    <a:lstStyle/>
                    <a:p>
                      <a:pPr marL="0" marR="0">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11</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9.68</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2.82</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24</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3.55</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-15.437</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.000</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tc>
                  <a:txBody>
                    <a:bodyPr/>
                    <a:lstStyle/>
                    <a:p>
                      <a:pPr marL="0" marR="0" algn="ctr">
                        <a:lnSpc>
                          <a:spcPct val="107000"/>
                        </a:lnSpc>
                        <a:spcBef>
                          <a:spcPts val="0"/>
                        </a:spcBef>
                        <a:spcAft>
                          <a:spcPts val="0"/>
                        </a:spcAft>
                      </a:pPr>
                      <a:r>
                        <a:rPr lang="en-US" sz="1700" dirty="0">
                          <a:solidFill>
                            <a:schemeClr val="bg1"/>
                          </a:solidFill>
                          <a:effectLst/>
                          <a:latin typeface="Arial" panose="020B0604020202020204" pitchFamily="34" charset="0"/>
                          <a:cs typeface="Arial" panose="020B0604020202020204" pitchFamily="34" charset="0"/>
                        </a:rPr>
                        <a:t> </a:t>
                      </a:r>
                    </a:p>
                    <a:p>
                      <a:pPr marL="0" marR="0" algn="ctr">
                        <a:lnSpc>
                          <a:spcPct val="107000"/>
                        </a:lnSpc>
                        <a:spcBef>
                          <a:spcPts val="0"/>
                        </a:spcBef>
                        <a:spcAft>
                          <a:spcPts val="800"/>
                        </a:spcAft>
                      </a:pPr>
                      <a:r>
                        <a:rPr lang="en-US" sz="1700" dirty="0">
                          <a:solidFill>
                            <a:schemeClr val="bg1"/>
                          </a:solidFill>
                          <a:effectLst/>
                          <a:latin typeface="Arial" panose="020B0604020202020204" pitchFamily="34" charset="0"/>
                          <a:cs typeface="Arial" panose="020B0604020202020204" pitchFamily="34" charset="0"/>
                        </a:rPr>
                        <a:t>-3.54181</a:t>
                      </a:r>
                      <a:endParaRPr lang="en-US" sz="17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517" marR="51517" marT="0" marB="0" anchor="ctr"/>
                </a:tc>
                <a:extLst>
                  <a:ext uri="{0D108BD9-81ED-4DB2-BD59-A6C34878D82A}">
                    <a16:rowId xmlns:a16="http://schemas.microsoft.com/office/drawing/2014/main" val="10002"/>
                  </a:ext>
                </a:extLst>
              </a:tr>
            </a:tbl>
          </a:graphicData>
        </a:graphic>
      </p:graphicFrame>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44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524000"/>
          </a:xfrm>
        </p:spPr>
        <p:txBody>
          <a:bodyPr>
            <a:noAutofit/>
          </a:bodyPr>
          <a:lstStyle/>
          <a:p>
            <a:pPr algn="ctr"/>
            <a:r>
              <a:rPr lang="en-US" sz="2800" b="1" dirty="0"/>
              <a:t>Teachers’ perceptions of LS as educational AR and </a:t>
            </a:r>
            <a:r>
              <a:rPr lang="en-US" sz="2800" b="1" dirty="0" err="1"/>
              <a:t>PD</a:t>
            </a:r>
            <a:r>
              <a:rPr lang="en-US" sz="2800" b="1" dirty="0"/>
              <a:t> and their thoughts about its impact on their practice</a:t>
            </a:r>
          </a:p>
        </p:txBody>
      </p:sp>
      <p:sp>
        <p:nvSpPr>
          <p:cNvPr id="3" name="Content Placeholder 2"/>
          <p:cNvSpPr>
            <a:spLocks noGrp="1"/>
          </p:cNvSpPr>
          <p:nvPr>
            <p:ph idx="1"/>
          </p:nvPr>
        </p:nvSpPr>
        <p:spPr>
          <a:xfrm>
            <a:off x="304800" y="2209800"/>
            <a:ext cx="8534400" cy="3767670"/>
          </a:xfrm>
        </p:spPr>
        <p:txBody>
          <a:bodyPr>
            <a:normAutofit lnSpcReduction="10000"/>
          </a:bodyPr>
          <a:lstStyle/>
          <a:p>
            <a:pPr marL="0" indent="0">
              <a:buNone/>
            </a:pPr>
            <a:r>
              <a:rPr lang="en-US" b="1" dirty="0">
                <a:solidFill>
                  <a:schemeClr val="tx1"/>
                </a:solidFill>
              </a:rPr>
              <a:t>The aspects of Lesson Study teachers valued the most define it as a very structured form of Action Research:</a:t>
            </a:r>
          </a:p>
          <a:p>
            <a:r>
              <a:rPr lang="en-US" b="1" dirty="0">
                <a:solidFill>
                  <a:schemeClr val="tx1"/>
                </a:solidFill>
              </a:rPr>
              <a:t>Teaming and Collaboration </a:t>
            </a:r>
          </a:p>
          <a:p>
            <a:r>
              <a:rPr lang="en-US" b="1" dirty="0">
                <a:solidFill>
                  <a:schemeClr val="tx1"/>
                </a:solidFill>
              </a:rPr>
              <a:t>Focus on the Student</a:t>
            </a:r>
          </a:p>
          <a:p>
            <a:r>
              <a:rPr lang="en-US" b="1" dirty="0">
                <a:solidFill>
                  <a:schemeClr val="tx1"/>
                </a:solidFill>
              </a:rPr>
              <a:t>Context-based</a:t>
            </a:r>
          </a:p>
          <a:p>
            <a:r>
              <a:rPr lang="en-US" b="1" dirty="0">
                <a:solidFill>
                  <a:schemeClr val="tx1"/>
                </a:solidFill>
              </a:rPr>
              <a:t>“Getting the Whole Picture” - while planning a single lesson, teachers considered the entire teaching unit and the sequencing of lessons with their respective goals and objectives </a:t>
            </a:r>
          </a:p>
          <a:p>
            <a:r>
              <a:rPr lang="en-US" b="1" dirty="0">
                <a:solidFill>
                  <a:schemeClr val="tx1"/>
                </a:solidFill>
              </a:rPr>
              <a:t>Intentionality in Teaching </a:t>
            </a:r>
          </a:p>
          <a:p>
            <a:r>
              <a:rPr lang="en-US" b="1" dirty="0">
                <a:solidFill>
                  <a:schemeClr val="tx1"/>
                </a:solidFill>
              </a:rPr>
              <a:t>Reflection</a:t>
            </a:r>
          </a:p>
          <a:p>
            <a:endParaRPr lang="en-US"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0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07467" cy="1524000"/>
          </a:xfrm>
        </p:spPr>
        <p:txBody>
          <a:bodyPr>
            <a:noAutofit/>
          </a:bodyPr>
          <a:lstStyle/>
          <a:p>
            <a:pPr algn="ctr"/>
            <a:r>
              <a:rPr lang="en-US" sz="2800" b="1" dirty="0"/>
              <a:t>Changes in the teachers’ beliefs and perspective on their practice</a:t>
            </a:r>
            <a:br>
              <a:rPr lang="en-US" sz="2800" b="1" dirty="0"/>
            </a:br>
            <a:endParaRPr lang="en-US" sz="2800" b="1" dirty="0"/>
          </a:p>
        </p:txBody>
      </p:sp>
      <p:sp>
        <p:nvSpPr>
          <p:cNvPr id="3" name="Content Placeholder 2"/>
          <p:cNvSpPr>
            <a:spLocks noGrp="1"/>
          </p:cNvSpPr>
          <p:nvPr>
            <p:ph idx="1"/>
          </p:nvPr>
        </p:nvSpPr>
        <p:spPr>
          <a:xfrm>
            <a:off x="457200" y="1447800"/>
            <a:ext cx="8382000" cy="4953000"/>
          </a:xfrm>
        </p:spPr>
        <p:txBody>
          <a:bodyPr>
            <a:normAutofit/>
          </a:bodyPr>
          <a:lstStyle/>
          <a:p>
            <a:r>
              <a:rPr lang="en-US" sz="2800" b="1" dirty="0">
                <a:solidFill>
                  <a:schemeClr val="tx1"/>
                </a:solidFill>
              </a:rPr>
              <a:t>Increased confidence in their and their colleagues’ ability to change their teaching practice through collaboration.</a:t>
            </a:r>
          </a:p>
          <a:p>
            <a:endParaRPr lang="en-US" sz="2800" b="1" dirty="0">
              <a:solidFill>
                <a:schemeClr val="tx1"/>
              </a:solidFill>
            </a:endParaRPr>
          </a:p>
          <a:p>
            <a:r>
              <a:rPr lang="en-US" sz="2800" b="1" dirty="0">
                <a:solidFill>
                  <a:schemeClr val="tx1"/>
                </a:solidFill>
              </a:rPr>
              <a:t>Belief that LS is a sustainable model for professional development given the full support of the administration.</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353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9144001" cy="1371599"/>
          </a:xfrm>
        </p:spPr>
        <p:txBody>
          <a:bodyPr>
            <a:normAutofit/>
          </a:bodyPr>
          <a:lstStyle/>
          <a:p>
            <a:pPr algn="ctr"/>
            <a:r>
              <a:rPr lang="en-US" sz="2535" b="1" dirty="0">
                <a:latin typeface="Arial" panose="020B0604020202020204" pitchFamily="34" charset="0"/>
                <a:cs typeface="Arial" panose="020B0604020202020204" pitchFamily="34" charset="0"/>
              </a:rPr>
              <a:t>Teachers’ Reflections About Disciplinary Literacy </a:t>
            </a:r>
          </a:p>
        </p:txBody>
      </p:sp>
      <p:sp>
        <p:nvSpPr>
          <p:cNvPr id="4" name="Content Placeholder 3"/>
          <p:cNvSpPr>
            <a:spLocks noGrp="1"/>
          </p:cNvSpPr>
          <p:nvPr>
            <p:ph idx="1"/>
          </p:nvPr>
        </p:nvSpPr>
        <p:spPr>
          <a:xfrm>
            <a:off x="0" y="1295400"/>
            <a:ext cx="9052007" cy="4724400"/>
          </a:xfrm>
        </p:spPr>
        <p:txBody>
          <a:bodyPr/>
          <a:lstStyle/>
          <a:p>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6715" y="1295400"/>
            <a:ext cx="8918575" cy="4651375"/>
          </a:xfrm>
        </p:spPr>
        <p:txBody>
          <a:bodyPr>
            <a:normAutofit lnSpcReduction="10000"/>
          </a:bodyPr>
          <a:lstStyle/>
          <a:p>
            <a:pPr lvl="0"/>
            <a:r>
              <a:rPr lang="en-US" b="1" dirty="0">
                <a:solidFill>
                  <a:schemeClr val="tx1"/>
                </a:solidFill>
                <a:latin typeface="Arial" panose="020B0604020202020204" pitchFamily="34" charset="0"/>
                <a:cs typeface="Arial" panose="020B0604020202020204" pitchFamily="34" charset="0"/>
              </a:rPr>
              <a:t>“</a:t>
            </a:r>
            <a:r>
              <a:rPr lang="en-US" sz="2400" b="1" i="1" dirty="0">
                <a:solidFill>
                  <a:schemeClr val="tx1"/>
                </a:solidFill>
                <a:latin typeface="Arial" panose="020B0604020202020204" pitchFamily="34" charset="0"/>
                <a:cs typeface="Arial" panose="020B0604020202020204" pitchFamily="34" charset="0"/>
              </a:rPr>
              <a:t>The lesson study was a great tool to see which students were getting the information and which were not. It also allowed me to see students' interactions at critical times in the lesson and how they responded to those times.”</a:t>
            </a:r>
          </a:p>
          <a:p>
            <a:pPr lvl="0"/>
            <a:endParaRPr lang="en-US" sz="2400" b="1" i="1" dirty="0">
              <a:solidFill>
                <a:schemeClr val="tx1"/>
              </a:solidFill>
              <a:latin typeface="Arial" panose="020B0604020202020204" pitchFamily="34" charset="0"/>
              <a:cs typeface="Arial" panose="020B0604020202020204" pitchFamily="34" charset="0"/>
            </a:endParaRPr>
          </a:p>
          <a:p>
            <a:pPr lvl="0"/>
            <a:r>
              <a:rPr lang="en-US" sz="2400" b="1" i="1" dirty="0">
                <a:solidFill>
                  <a:schemeClr val="tx1"/>
                </a:solidFill>
                <a:latin typeface="Arial" panose="020B0604020202020204" pitchFamily="34" charset="0"/>
                <a:cs typeface="Arial" panose="020B0604020202020204" pitchFamily="34" charset="0"/>
              </a:rPr>
              <a:t>“The card sort told me a lot about how students organize their thinking, students struggle in working with groups.”</a:t>
            </a:r>
          </a:p>
          <a:p>
            <a:pPr lvl="0"/>
            <a:endParaRPr lang="en-US" sz="2400" b="1" i="1" dirty="0">
              <a:solidFill>
                <a:schemeClr val="tx1"/>
              </a:solidFill>
              <a:latin typeface="Arial" panose="020B0604020202020204" pitchFamily="34" charset="0"/>
              <a:cs typeface="Arial" panose="020B0604020202020204" pitchFamily="34" charset="0"/>
            </a:endParaRPr>
          </a:p>
          <a:p>
            <a:pPr lvl="0"/>
            <a:r>
              <a:rPr lang="en-US" sz="2400" b="1" i="1" dirty="0">
                <a:solidFill>
                  <a:schemeClr val="tx1"/>
                </a:solidFill>
                <a:latin typeface="Arial" panose="020B0604020202020204" pitchFamily="34" charset="0"/>
                <a:cs typeface="Arial" panose="020B0604020202020204" pitchFamily="34" charset="0"/>
              </a:rPr>
              <a:t>“Students work really well when they graphic organizers, clearly stating the learning target, and being more aware of student engagement”</a:t>
            </a: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133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6554867" cy="1524000"/>
          </a:xfrm>
        </p:spPr>
        <p:txBody>
          <a:bodyPr>
            <a:normAutofit/>
          </a:bodyPr>
          <a:lstStyle/>
          <a:p>
            <a:pPr algn="ctr"/>
            <a:r>
              <a:rPr lang="en-US" sz="2817" dirty="0">
                <a:latin typeface="Arial" panose="020B0604020202020204" pitchFamily="34" charset="0"/>
                <a:cs typeface="Arial" panose="020B0604020202020204" pitchFamily="34" charset="0"/>
              </a:rPr>
              <a:t>Teacher Interview Responses about Lesson Study</a:t>
            </a:r>
          </a:p>
        </p:txBody>
      </p:sp>
      <p:sp>
        <p:nvSpPr>
          <p:cNvPr id="2" name="Content Placeholder 1"/>
          <p:cNvSpPr>
            <a:spLocks noGrp="1"/>
          </p:cNvSpPr>
          <p:nvPr>
            <p:ph idx="1"/>
          </p:nvPr>
        </p:nvSpPr>
        <p:spPr>
          <a:xfrm>
            <a:off x="304800" y="1295400"/>
            <a:ext cx="7774067" cy="5562600"/>
          </a:xfrm>
        </p:spPr>
        <p:txBody>
          <a:bodyPr>
            <a:normAutofit/>
          </a:bodyPr>
          <a:lstStyle/>
          <a:p>
            <a:pPr lvl="0"/>
            <a:r>
              <a:rPr lang="en-US" sz="2400" dirty="0">
                <a:solidFill>
                  <a:schemeClr val="tx1"/>
                </a:solidFill>
                <a:latin typeface="Arial" panose="020B0604020202020204" pitchFamily="34" charset="0"/>
                <a:cs typeface="Arial" panose="020B0604020202020204" pitchFamily="34" charset="0"/>
              </a:rPr>
              <a:t>“</a:t>
            </a:r>
            <a:r>
              <a:rPr lang="en-US" sz="2400" b="1" dirty="0">
                <a:solidFill>
                  <a:schemeClr val="tx1"/>
                </a:solidFill>
                <a:latin typeface="Arial" panose="020B0604020202020204" pitchFamily="34" charset="0"/>
                <a:cs typeface="Arial" panose="020B0604020202020204" pitchFamily="34" charset="0"/>
              </a:rPr>
              <a:t>Collaboration </a:t>
            </a:r>
            <a:r>
              <a:rPr lang="en-US" sz="2400" dirty="0">
                <a:solidFill>
                  <a:schemeClr val="tx1"/>
                </a:solidFill>
                <a:latin typeface="Arial" panose="020B0604020202020204" pitchFamily="34" charset="0"/>
                <a:cs typeface="Arial" panose="020B0604020202020204" pitchFamily="34" charset="0"/>
              </a:rPr>
              <a:t>between colleagues led to a better lesson plan.”</a:t>
            </a:r>
          </a:p>
          <a:p>
            <a:pPr lvl="0"/>
            <a:r>
              <a:rPr lang="en-US" sz="2400" dirty="0">
                <a:solidFill>
                  <a:schemeClr val="tx1"/>
                </a:solidFill>
                <a:latin typeface="Arial" panose="020B0604020202020204" pitchFamily="34" charset="0"/>
                <a:cs typeface="Arial" panose="020B0604020202020204" pitchFamily="34" charset="0"/>
              </a:rPr>
              <a:t>“Positive was being able to bounce ideas off of the other teachers.”</a:t>
            </a:r>
          </a:p>
          <a:p>
            <a:pPr lvl="0"/>
            <a:r>
              <a:rPr lang="en-US" sz="2400" dirty="0">
                <a:solidFill>
                  <a:schemeClr val="tx1"/>
                </a:solidFill>
                <a:latin typeface="Arial" panose="020B0604020202020204" pitchFamily="34" charset="0"/>
                <a:cs typeface="Arial" panose="020B0604020202020204" pitchFamily="34" charset="0"/>
              </a:rPr>
              <a:t>“Really felt collaboration amongst the math teachers.  Really felt the true meaning of a lesson study preparation.” </a:t>
            </a:r>
          </a:p>
          <a:p>
            <a:pPr lvl="0"/>
            <a:r>
              <a:rPr lang="en-US" sz="2400" dirty="0">
                <a:solidFill>
                  <a:schemeClr val="tx1"/>
                </a:solidFill>
                <a:latin typeface="Arial" panose="020B0604020202020204" pitchFamily="34" charset="0"/>
                <a:cs typeface="Arial" panose="020B0604020202020204" pitchFamily="34" charset="0"/>
              </a:rPr>
              <a:t>“It felt much more efficient and effective than if I had planned it on my own.”</a:t>
            </a:r>
          </a:p>
          <a:p>
            <a:pPr lvl="0"/>
            <a:r>
              <a:rPr lang="en-US" sz="2400" dirty="0">
                <a:solidFill>
                  <a:schemeClr val="tx1"/>
                </a:solidFill>
                <a:latin typeface="Arial" panose="020B0604020202020204" pitchFamily="34" charset="0"/>
                <a:cs typeface="Arial" panose="020B0604020202020204" pitchFamily="34" charset="0"/>
              </a:rPr>
              <a:t>“Discussing and researching </a:t>
            </a:r>
            <a:r>
              <a:rPr lang="en-US" sz="2400" b="1" dirty="0">
                <a:solidFill>
                  <a:schemeClr val="tx1"/>
                </a:solidFill>
                <a:latin typeface="Arial" panose="020B0604020202020204" pitchFamily="34" charset="0"/>
                <a:cs typeface="Arial" panose="020B0604020202020204" pitchFamily="34" charset="0"/>
              </a:rPr>
              <a:t>our individual lesson was really a group effort</a:t>
            </a:r>
            <a:r>
              <a:rPr lang="en-US" sz="2400" dirty="0">
                <a:solidFill>
                  <a:schemeClr val="tx1"/>
                </a:solidFill>
                <a:latin typeface="Arial" panose="020B0604020202020204" pitchFamily="34" charset="0"/>
                <a:cs typeface="Arial" panose="020B0604020202020204" pitchFamily="34" charset="0"/>
              </a:rPr>
              <a:t>.”</a:t>
            </a:r>
          </a:p>
          <a:p>
            <a:endParaRPr lang="en-US"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2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1590"/>
          </a:xfrm>
        </p:spPr>
        <p:txBody>
          <a:bodyPr/>
          <a:lstStyle/>
          <a:p>
            <a:pPr algn="ctr"/>
            <a:r>
              <a:rPr lang="en-US" b="1" dirty="0">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a:xfrm>
            <a:off x="76200" y="1403990"/>
            <a:ext cx="9067800" cy="3549010"/>
          </a:xfrm>
        </p:spPr>
        <p:txBody>
          <a:bodyPr>
            <a:normAutofit/>
          </a:bodyPr>
          <a:lstStyle/>
          <a:p>
            <a:pPr>
              <a:defRPr/>
            </a:pPr>
            <a:r>
              <a:rPr lang="en-US" sz="2400" b="1" dirty="0">
                <a:solidFill>
                  <a:schemeClr val="tx1"/>
                </a:solidFill>
              </a:rPr>
              <a:t>The study focused on the defining characteristics of LS that make it unique among other forms of AR.</a:t>
            </a:r>
          </a:p>
          <a:p>
            <a:pPr>
              <a:defRPr/>
            </a:pPr>
            <a:r>
              <a:rPr lang="en-US" sz="2400" b="1" dirty="0">
                <a:solidFill>
                  <a:schemeClr val="tx1"/>
                </a:solidFill>
              </a:rPr>
              <a:t>Conceptualization and classification of LS revealed that it is a very structured form of AR requiring specific team activities for research, decision making, implementation, and reflection.</a:t>
            </a:r>
          </a:p>
          <a:p>
            <a:pPr marL="0" indent="0">
              <a:buNone/>
            </a:pPr>
            <a:endParaRPr lang="en-US"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642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a:bodyPr>
          <a:lstStyle/>
          <a:p>
            <a:pPr algn="ctr"/>
            <a:r>
              <a:rPr lang="en-US" sz="3098" b="1" dirty="0">
                <a:latin typeface="Arial" panose="020B0604020202020204" pitchFamily="34" charset="0"/>
                <a:cs typeface="Arial" panose="020B0604020202020204" pitchFamily="34" charset="0"/>
              </a:rPr>
              <a:t>Teacher Interview Responses about Lesson Study</a:t>
            </a:r>
            <a:endParaRPr lang="en-US" sz="3098" b="1" dirty="0"/>
          </a:p>
        </p:txBody>
      </p:sp>
      <p:sp>
        <p:nvSpPr>
          <p:cNvPr id="2" name="Content Placeholder 1"/>
          <p:cNvSpPr>
            <a:spLocks noGrp="1"/>
          </p:cNvSpPr>
          <p:nvPr>
            <p:ph idx="1"/>
          </p:nvPr>
        </p:nvSpPr>
        <p:spPr>
          <a:xfrm>
            <a:off x="533400" y="1417638"/>
            <a:ext cx="8305800" cy="4830762"/>
          </a:xfrm>
        </p:spPr>
        <p:txBody>
          <a:bodyPr>
            <a:normAutofit/>
          </a:bodyPr>
          <a:lstStyle/>
          <a:p>
            <a:pPr lvl="1"/>
            <a:r>
              <a:rPr lang="en-US" sz="2600" dirty="0">
                <a:solidFill>
                  <a:schemeClr val="tx1"/>
                </a:solidFill>
                <a:latin typeface="Arial" panose="020B0604020202020204" pitchFamily="34" charset="0"/>
                <a:cs typeface="Arial" panose="020B0604020202020204" pitchFamily="34" charset="0"/>
              </a:rPr>
              <a:t>“There was a lot of </a:t>
            </a:r>
            <a:r>
              <a:rPr lang="en-US" sz="2600" b="1" dirty="0">
                <a:solidFill>
                  <a:schemeClr val="tx1"/>
                </a:solidFill>
                <a:latin typeface="Arial" panose="020B0604020202020204" pitchFamily="34" charset="0"/>
                <a:cs typeface="Arial" panose="020B0604020202020204" pitchFamily="34" charset="0"/>
              </a:rPr>
              <a:t>collegiality, reflection, and positive relationships</a:t>
            </a:r>
            <a:r>
              <a:rPr lang="en-US" sz="2600" dirty="0">
                <a:solidFill>
                  <a:schemeClr val="tx1"/>
                </a:solidFill>
                <a:latin typeface="Arial" panose="020B0604020202020204" pitchFamily="34" charset="0"/>
                <a:cs typeface="Arial" panose="020B0604020202020204" pitchFamily="34" charset="0"/>
              </a:rPr>
              <a:t>.”</a:t>
            </a:r>
          </a:p>
          <a:p>
            <a:pPr lvl="1"/>
            <a:r>
              <a:rPr lang="en-US" sz="2600" dirty="0">
                <a:solidFill>
                  <a:schemeClr val="tx1"/>
                </a:solidFill>
                <a:latin typeface="Arial" panose="020B0604020202020204" pitchFamily="34" charset="0"/>
                <a:cs typeface="Arial" panose="020B0604020202020204" pitchFamily="34" charset="0"/>
              </a:rPr>
              <a:t>“Lesson study will positively affect student learning because of all the thoughtful planning, collaboration, </a:t>
            </a:r>
            <a:r>
              <a:rPr lang="en-US" sz="2600" b="1" dirty="0">
                <a:solidFill>
                  <a:schemeClr val="tx1"/>
                </a:solidFill>
                <a:latin typeface="Arial" panose="020B0604020202020204" pitchFamily="34" charset="0"/>
                <a:cs typeface="Arial" panose="020B0604020202020204" pitchFamily="34" charset="0"/>
              </a:rPr>
              <a:t>reflection</a:t>
            </a:r>
            <a:r>
              <a:rPr lang="en-US" sz="2600" dirty="0">
                <a:solidFill>
                  <a:schemeClr val="tx1"/>
                </a:solidFill>
                <a:latin typeface="Arial" panose="020B0604020202020204" pitchFamily="34" charset="0"/>
                <a:cs typeface="Arial" panose="020B0604020202020204" pitchFamily="34" charset="0"/>
              </a:rPr>
              <a:t> and intensive focus on student learning.”</a:t>
            </a:r>
          </a:p>
          <a:p>
            <a:pPr lvl="1"/>
            <a:r>
              <a:rPr lang="en-US" sz="2600" dirty="0">
                <a:solidFill>
                  <a:schemeClr val="tx1"/>
                </a:solidFill>
                <a:latin typeface="Arial" panose="020B0604020202020204" pitchFamily="34" charset="0"/>
                <a:cs typeface="Arial" panose="020B0604020202020204" pitchFamily="34" charset="0"/>
              </a:rPr>
              <a:t>“I learned to examine and reflect on what happened in the classroom, </a:t>
            </a:r>
            <a:r>
              <a:rPr lang="en-US" sz="2600" b="1" dirty="0">
                <a:solidFill>
                  <a:schemeClr val="tx1"/>
                </a:solidFill>
                <a:latin typeface="Arial" panose="020B0604020202020204" pitchFamily="34" charset="0"/>
                <a:cs typeface="Arial" panose="020B0604020202020204" pitchFamily="34" charset="0"/>
              </a:rPr>
              <a:t>especially student behaviors</a:t>
            </a:r>
            <a:r>
              <a:rPr lang="en-US" sz="2600" dirty="0">
                <a:solidFill>
                  <a:schemeClr val="tx1"/>
                </a:solidFill>
                <a:latin typeface="Arial" panose="020B0604020202020204" pitchFamily="34" charset="0"/>
                <a:cs typeface="Arial" panose="020B0604020202020204" pitchFamily="34" charset="0"/>
              </a:rPr>
              <a:t>. I was not used to do this.”</a:t>
            </a:r>
          </a:p>
          <a:p>
            <a:endParaRPr lang="en-US"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37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554867" cy="381000"/>
          </a:xfrm>
        </p:spPr>
        <p:txBody>
          <a:bodyPr>
            <a:normAutofit fontScale="90000"/>
          </a:bodyPr>
          <a:lstStyle/>
          <a:p>
            <a:pPr algn="ctr"/>
            <a:r>
              <a:rPr lang="en-US" b="1" dirty="0"/>
              <a:t>DISCUSSION</a:t>
            </a:r>
            <a:br>
              <a:rPr lang="en-US" dirty="0"/>
            </a:br>
            <a:endParaRPr lang="en-US" dirty="0"/>
          </a:p>
        </p:txBody>
      </p:sp>
      <p:sp>
        <p:nvSpPr>
          <p:cNvPr id="3" name="Content Placeholder 2"/>
          <p:cNvSpPr>
            <a:spLocks noGrp="1"/>
          </p:cNvSpPr>
          <p:nvPr>
            <p:ph idx="1"/>
          </p:nvPr>
        </p:nvSpPr>
        <p:spPr>
          <a:xfrm>
            <a:off x="228600" y="762000"/>
            <a:ext cx="8763000" cy="5291670"/>
          </a:xfrm>
        </p:spPr>
        <p:txBody>
          <a:bodyPr>
            <a:noAutofit/>
          </a:bodyPr>
          <a:lstStyle/>
          <a:p>
            <a:r>
              <a:rPr lang="en-US" sz="2200" b="1" dirty="0">
                <a:solidFill>
                  <a:schemeClr val="tx1"/>
                </a:solidFill>
              </a:rPr>
              <a:t>Teachers’ instructional beliefs, perceived benefits, and reported effectiveness of their practice changed remarkably</a:t>
            </a:r>
          </a:p>
          <a:p>
            <a:r>
              <a:rPr lang="en-US" sz="2200" b="1" dirty="0">
                <a:solidFill>
                  <a:schemeClr val="tx1"/>
                </a:solidFill>
              </a:rPr>
              <a:t>LS fits into the AR category that </a:t>
            </a:r>
            <a:r>
              <a:rPr lang="en-US" sz="2200" b="1" dirty="0" err="1">
                <a:solidFill>
                  <a:schemeClr val="tx1"/>
                </a:solidFill>
              </a:rPr>
              <a:t>Somekh</a:t>
            </a:r>
            <a:r>
              <a:rPr lang="en-US" sz="2200" b="1" dirty="0">
                <a:solidFill>
                  <a:schemeClr val="tx1"/>
                </a:solidFill>
              </a:rPr>
              <a:t> and </a:t>
            </a:r>
            <a:r>
              <a:rPr lang="en-US" sz="2200" b="1" dirty="0" err="1">
                <a:solidFill>
                  <a:schemeClr val="tx1"/>
                </a:solidFill>
              </a:rPr>
              <a:t>Zeichner</a:t>
            </a:r>
            <a:r>
              <a:rPr lang="en-US" sz="2200" b="1" dirty="0">
                <a:solidFill>
                  <a:schemeClr val="tx1"/>
                </a:solidFill>
              </a:rPr>
              <a:t> (2009) described as a “locally-sponsored systemic reform sustained over time”  </a:t>
            </a:r>
          </a:p>
          <a:p>
            <a:r>
              <a:rPr lang="en-US" sz="2200" b="1" dirty="0">
                <a:solidFill>
                  <a:schemeClr val="tx1"/>
                </a:solidFill>
              </a:rPr>
              <a:t>The collaboration aspect of the LS was identified as the most valuable part of the project.</a:t>
            </a:r>
          </a:p>
          <a:p>
            <a:r>
              <a:rPr lang="en-US" sz="2200" b="1" dirty="0">
                <a:solidFill>
                  <a:schemeClr val="tx1"/>
                </a:solidFill>
              </a:rPr>
              <a:t>LS requires the team to plan and collaborate</a:t>
            </a:r>
          </a:p>
          <a:p>
            <a:r>
              <a:rPr lang="en-US" sz="2200" b="1" dirty="0">
                <a:solidFill>
                  <a:schemeClr val="tx1"/>
                </a:solidFill>
              </a:rPr>
              <a:t>Although LS is cyclic like most forms of AR, the continuation of LS cycles is necessary</a:t>
            </a:r>
          </a:p>
          <a:p>
            <a:r>
              <a:rPr lang="en-US" sz="2200" b="1" dirty="0">
                <a:solidFill>
                  <a:schemeClr val="tx1"/>
                </a:solidFill>
              </a:rPr>
              <a:t>LS provides an opportunity to develop a shared vision of high quality instruction among teachers, school and district leaders, and policymakers </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776" y="5562600"/>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3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
            <a:ext cx="6554867" cy="990600"/>
          </a:xfrm>
        </p:spPr>
        <p:txBody>
          <a:bodyPr/>
          <a:lstStyle/>
          <a:p>
            <a:pPr algn="ctr"/>
            <a:r>
              <a:rPr lang="en-US" b="1" dirty="0"/>
              <a:t>Future research</a:t>
            </a:r>
          </a:p>
        </p:txBody>
      </p:sp>
      <p:sp>
        <p:nvSpPr>
          <p:cNvPr id="3" name="Content Placeholder 2"/>
          <p:cNvSpPr>
            <a:spLocks noGrp="1"/>
          </p:cNvSpPr>
          <p:nvPr>
            <p:ph idx="1"/>
          </p:nvPr>
        </p:nvSpPr>
        <p:spPr>
          <a:xfrm>
            <a:off x="457200" y="1033523"/>
            <a:ext cx="8153400" cy="4800600"/>
          </a:xfrm>
        </p:spPr>
        <p:txBody>
          <a:bodyPr>
            <a:normAutofit/>
          </a:bodyPr>
          <a:lstStyle/>
          <a:p>
            <a:r>
              <a:rPr lang="en-US" sz="2800" b="1" dirty="0">
                <a:solidFill>
                  <a:schemeClr val="tx1"/>
                </a:solidFill>
              </a:rPr>
              <a:t>Study the implementation of LS for several years to examine the effects and sustainability of such a continuous model of context-based professional development.</a:t>
            </a:r>
          </a:p>
          <a:p>
            <a:endParaRPr lang="en-US" sz="2800" b="1" dirty="0">
              <a:solidFill>
                <a:schemeClr val="tx1"/>
              </a:solidFill>
            </a:endParaRPr>
          </a:p>
          <a:p>
            <a:r>
              <a:rPr lang="en-US" sz="2800" b="1" dirty="0">
                <a:solidFill>
                  <a:schemeClr val="tx1"/>
                </a:solidFill>
              </a:rPr>
              <a:t>Conduct comparative studies of both LS and other forms of AR to distinguish differences and similarities.</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8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52400"/>
            <a:ext cx="6554867" cy="457200"/>
          </a:xfrm>
        </p:spPr>
        <p:txBody>
          <a:bodyPr>
            <a:normAutofit fontScale="90000"/>
          </a:bodyPr>
          <a:lstStyle/>
          <a:p>
            <a:pPr algn="ctr"/>
            <a:r>
              <a:rPr lang="en-US" b="1" dirty="0"/>
              <a:t>references</a:t>
            </a:r>
          </a:p>
        </p:txBody>
      </p:sp>
      <p:sp>
        <p:nvSpPr>
          <p:cNvPr id="3" name="Content Placeholder 2"/>
          <p:cNvSpPr>
            <a:spLocks noGrp="1"/>
          </p:cNvSpPr>
          <p:nvPr>
            <p:ph idx="1"/>
          </p:nvPr>
        </p:nvSpPr>
        <p:spPr>
          <a:xfrm>
            <a:off x="228600" y="762000"/>
            <a:ext cx="8839200" cy="4724400"/>
          </a:xfrm>
        </p:spPr>
        <p:txBody>
          <a:bodyPr>
            <a:normAutofit fontScale="92500" lnSpcReduction="20000"/>
          </a:bodyPr>
          <a:lstStyle/>
          <a:p>
            <a:r>
              <a:rPr lang="en-US" b="1" dirty="0" err="1">
                <a:solidFill>
                  <a:schemeClr val="tx1"/>
                </a:solidFill>
              </a:rPr>
              <a:t>Akiba</a:t>
            </a:r>
            <a:r>
              <a:rPr lang="en-US" b="1" dirty="0">
                <a:solidFill>
                  <a:schemeClr val="tx1"/>
                </a:solidFill>
              </a:rPr>
              <a:t>, M., Murata, A. &amp; Wilkinson, B. (2016). Race to the Top and Lesson Study Implementation in Florida: District Policy and Leadership for Teacher Professional Development. Working Paper. Tallahassee, FL: Florida State University. </a:t>
            </a:r>
          </a:p>
          <a:p>
            <a:r>
              <a:rPr lang="en-US" b="1" dirty="0" err="1">
                <a:solidFill>
                  <a:schemeClr val="tx1"/>
                </a:solidFill>
              </a:rPr>
              <a:t>Bryk</a:t>
            </a:r>
            <a:r>
              <a:rPr lang="en-US" b="1" dirty="0">
                <a:solidFill>
                  <a:schemeClr val="tx1"/>
                </a:solidFill>
              </a:rPr>
              <a:t>, A. (2015). Accelerating how we learn to improve (2014 </a:t>
            </a:r>
            <a:r>
              <a:rPr lang="en-US" b="1" dirty="0" err="1">
                <a:solidFill>
                  <a:schemeClr val="tx1"/>
                </a:solidFill>
              </a:rPr>
              <a:t>AERA</a:t>
            </a:r>
            <a:r>
              <a:rPr lang="en-US" b="1" dirty="0">
                <a:solidFill>
                  <a:schemeClr val="tx1"/>
                </a:solidFill>
              </a:rPr>
              <a:t> Distinguished Lecture). Educational Researcher, 44(9), 467-477.</a:t>
            </a:r>
          </a:p>
          <a:p>
            <a:r>
              <a:rPr lang="en-US" b="1" dirty="0">
                <a:solidFill>
                  <a:schemeClr val="tx1"/>
                </a:solidFill>
              </a:rPr>
              <a:t>Lewis, C. (2005). How do teachers learn during lesson study? In P. Wang-Iverson &amp; M Yoshida (Eds.) Building our understanding of lesson study. Philadelphia, PA: Research for Better School Inc.</a:t>
            </a:r>
          </a:p>
          <a:p>
            <a:r>
              <a:rPr lang="en-US" b="1" dirty="0">
                <a:solidFill>
                  <a:schemeClr val="tx1"/>
                </a:solidFill>
              </a:rPr>
              <a:t>Lewis, C. (2015). What is improvement science? Do we need it in education? Educational Researcher, 44(1), 54-61.</a:t>
            </a:r>
          </a:p>
          <a:p>
            <a:r>
              <a:rPr lang="en-US" b="1" dirty="0" err="1">
                <a:solidFill>
                  <a:schemeClr val="tx1"/>
                </a:solidFill>
              </a:rPr>
              <a:t>Somekh</a:t>
            </a:r>
            <a:r>
              <a:rPr lang="en-US" b="1" dirty="0">
                <a:solidFill>
                  <a:schemeClr val="tx1"/>
                </a:solidFill>
              </a:rPr>
              <a:t>, B., and K. </a:t>
            </a:r>
            <a:r>
              <a:rPr lang="en-US" b="1" dirty="0" err="1">
                <a:solidFill>
                  <a:schemeClr val="tx1"/>
                </a:solidFill>
              </a:rPr>
              <a:t>Zeichner</a:t>
            </a:r>
            <a:r>
              <a:rPr lang="en-US" b="1" dirty="0">
                <a:solidFill>
                  <a:schemeClr val="tx1"/>
                </a:solidFill>
              </a:rPr>
              <a:t>. (2009). “Action Research for Educational Reform: Remodeling Action Research Theories and Practices in Local Contexts.” Educational Action Research 17 (1): 5–21. </a:t>
            </a:r>
          </a:p>
          <a:p>
            <a:r>
              <a:rPr lang="en-US" b="1" dirty="0" err="1">
                <a:solidFill>
                  <a:schemeClr val="tx1"/>
                </a:solidFill>
              </a:rPr>
              <a:t>Zeichner</a:t>
            </a:r>
            <a:r>
              <a:rPr lang="en-US" b="1" dirty="0">
                <a:solidFill>
                  <a:schemeClr val="tx1"/>
                </a:solidFill>
              </a:rPr>
              <a:t>, K. M., and S. E. </a:t>
            </a:r>
            <a:r>
              <a:rPr lang="en-US" b="1" dirty="0" err="1">
                <a:solidFill>
                  <a:schemeClr val="tx1"/>
                </a:solidFill>
              </a:rPr>
              <a:t>Noffke</a:t>
            </a:r>
            <a:r>
              <a:rPr lang="en-US" b="1" dirty="0">
                <a:solidFill>
                  <a:schemeClr val="tx1"/>
                </a:solidFill>
              </a:rPr>
              <a:t>. 2001. “Practitioner Research.” In Handbook of Research on Teaching. 4th ed. edited by V. Richardson, 298–330. Washington, DC: American Educational Research Association.</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03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Autofit/>
          </a:bodyPr>
          <a:lstStyle/>
          <a:p>
            <a:pPr algn="ctr"/>
            <a:br>
              <a:rPr lang="en-US" sz="2400" b="1" i="1" dirty="0">
                <a:latin typeface="Arial" panose="020B0604020202020204" pitchFamily="34" charset="0"/>
                <a:cs typeface="Arial" panose="020B0604020202020204" pitchFamily="34" charset="0"/>
              </a:rPr>
            </a:br>
            <a:br>
              <a:rPr lang="en-US" sz="2400" b="1" i="1" dirty="0">
                <a:latin typeface="Arial" panose="020B0604020202020204" pitchFamily="34" charset="0"/>
                <a:cs typeface="Arial" panose="020B0604020202020204" pitchFamily="34" charset="0"/>
              </a:rPr>
            </a:br>
            <a:r>
              <a:rPr lang="en-US" sz="2000" b="1" i="1" dirty="0">
                <a:latin typeface="Arial" panose="020B0604020202020204" pitchFamily="34" charset="0"/>
                <a:cs typeface="Arial" panose="020B0604020202020204" pitchFamily="34" charset="0"/>
              </a:rPr>
              <a:t>Funding for this study was provided by:</a:t>
            </a:r>
            <a:br>
              <a:rPr lang="en-US" sz="2000" b="1" i="1" dirty="0">
                <a:latin typeface="Arial" panose="020B0604020202020204" pitchFamily="34" charset="0"/>
                <a:cs typeface="Arial" panose="020B0604020202020204" pitchFamily="34" charset="0"/>
              </a:rPr>
            </a:br>
            <a:br>
              <a:rPr lang="en-US" sz="20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Learning and</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Literacy through Lesson Study in Middle School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 service teachers of students of ages 11-14) </a:t>
            </a:r>
          </a:p>
        </p:txBody>
      </p:sp>
      <p:sp>
        <p:nvSpPr>
          <p:cNvPr id="3" name="Content Placeholder 2"/>
          <p:cNvSpPr>
            <a:spLocks noGrp="1"/>
          </p:cNvSpPr>
          <p:nvPr>
            <p:ph idx="1"/>
          </p:nvPr>
        </p:nvSpPr>
        <p:spPr>
          <a:xfrm>
            <a:off x="457200" y="1874837"/>
            <a:ext cx="8229600" cy="4525963"/>
          </a:xfrm>
        </p:spPr>
        <p:txBody>
          <a:bodyPr>
            <a:normAutofit/>
          </a:bodyPr>
          <a:lstStyle/>
          <a:p>
            <a:r>
              <a:rPr lang="en-US" dirty="0">
                <a:solidFill>
                  <a:schemeClr val="tx1"/>
                </a:solidFill>
                <a:latin typeface="Arial" panose="020B0604020202020204" pitchFamily="34" charset="0"/>
                <a:cs typeface="Arial" panose="020B0604020202020204" pitchFamily="34" charset="0"/>
              </a:rPr>
              <a:t>Funded by a grant awarded by the US Department of Education through state agencies of higher education (SAHEs) to eligible educational partnerships, under the No Child Left Behind Act {Title II-A, Subpart 3}, US Dept. of Ed Award # S367B120048. </a:t>
            </a:r>
          </a:p>
          <a:p>
            <a:r>
              <a:rPr lang="en-US" dirty="0">
                <a:solidFill>
                  <a:schemeClr val="tx1"/>
                </a:solidFill>
                <a:latin typeface="Arial" panose="020B0604020202020204" pitchFamily="34" charset="0"/>
                <a:cs typeface="Arial" panose="020B0604020202020204" pitchFamily="34" charset="0"/>
              </a:rPr>
              <a:t>A collaborative effort of faculty members in the University of North Carolina Pembroke (UNCP) School of Education and College of Arts and Sciences, and of key personnel in the two regional school districts.</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142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5000"/>
            <a:ext cx="8763000" cy="58404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6019800"/>
            <a:ext cx="7086600" cy="830997"/>
          </a:xfrm>
          <a:prstGeom prst="rect">
            <a:avLst/>
          </a:prstGeom>
          <a:noFill/>
        </p:spPr>
        <p:txBody>
          <a:bodyPr wrap="square" rtlCol="0">
            <a:spAutoFit/>
          </a:bodyPr>
          <a:lstStyle/>
          <a:p>
            <a:pPr algn="ctr"/>
            <a:r>
              <a:rPr lang="en-US" sz="2400" b="1" u="sng" dirty="0">
                <a:solidFill>
                  <a:schemeClr val="bg1"/>
                </a:solidFill>
                <a:hlinkClick r:id="rId4">
                  <a:extLst>
                    <a:ext uri="{A12FA001-AC4F-418D-AE19-62706E023703}">
                      <ahyp:hlinkClr xmlns:ahyp="http://schemas.microsoft.com/office/drawing/2018/hyperlinkcolor" val="tx"/>
                    </a:ext>
                  </a:extLst>
                </a:hlinkClick>
              </a:rPr>
              <a:t>irina.falls@uncp.edu</a:t>
            </a:r>
            <a:br>
              <a:rPr lang="en-US" sz="2400" b="1" u="sng" dirty="0">
                <a:solidFill>
                  <a:schemeClr val="bg1"/>
                </a:solidFill>
              </a:rPr>
            </a:br>
            <a:r>
              <a:rPr lang="en-US" sz="2400" b="1" u="sng" dirty="0">
                <a:solidFill>
                  <a:schemeClr val="bg1"/>
                </a:solidFill>
              </a:rPr>
              <a:t>rita.hagevik@uncp.edu</a:t>
            </a:r>
          </a:p>
        </p:txBody>
      </p:sp>
      <p:pic>
        <p:nvPicPr>
          <p:cNvPr id="9"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2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158" y="457200"/>
            <a:ext cx="7766642" cy="691978"/>
          </a:xfrm>
        </p:spPr>
        <p:txBody>
          <a:bodyPr>
            <a:normAutofit/>
          </a:bodyPr>
          <a:lstStyle/>
          <a:p>
            <a:pPr algn="ctr">
              <a:defRPr/>
            </a:pPr>
            <a:r>
              <a:rPr lang="en-US" b="1" dirty="0"/>
              <a:t>Theoretical Framework</a:t>
            </a:r>
            <a:endParaRPr lang="en-US" dirty="0"/>
          </a:p>
        </p:txBody>
      </p:sp>
      <p:sp>
        <p:nvSpPr>
          <p:cNvPr id="3" name="Content Placeholder 2"/>
          <p:cNvSpPr>
            <a:spLocks noGrp="1"/>
          </p:cNvSpPr>
          <p:nvPr>
            <p:ph idx="1"/>
          </p:nvPr>
        </p:nvSpPr>
        <p:spPr>
          <a:xfrm>
            <a:off x="539157" y="1149178"/>
            <a:ext cx="8482603" cy="4565822"/>
          </a:xfrm>
          <a:noFill/>
        </p:spPr>
        <p:txBody>
          <a:bodyPr>
            <a:normAutofit fontScale="85000" lnSpcReduction="20000"/>
          </a:bodyPr>
          <a:lstStyle/>
          <a:p>
            <a:pPr marL="402450" indent="-402450"/>
            <a:r>
              <a:rPr lang="en-US" sz="2817" b="1" dirty="0">
                <a:solidFill>
                  <a:schemeClr val="tx1"/>
                </a:solidFill>
                <a:latin typeface="Arial" panose="020B0604020202020204" pitchFamily="34" charset="0"/>
                <a:cs typeface="Arial" panose="020B0604020202020204" pitchFamily="34" charset="0"/>
              </a:rPr>
              <a:t>The LS method of practitioner inquiry is based on a teacher-generated problem around student learning.</a:t>
            </a:r>
          </a:p>
          <a:p>
            <a:pPr marL="402450" indent="-402450"/>
            <a:r>
              <a:rPr lang="en-US" sz="2817" b="1" dirty="0">
                <a:solidFill>
                  <a:schemeClr val="tx1"/>
                </a:solidFill>
                <a:latin typeface="Arial" panose="020B0604020202020204" pitchFamily="34" charset="0"/>
                <a:cs typeface="Arial" panose="020B0604020202020204" pitchFamily="34" charset="0"/>
              </a:rPr>
              <a:t>The ideal attributes of effective professional development are perfectly aligned with the LS model:</a:t>
            </a:r>
          </a:p>
          <a:p>
            <a:pPr marL="859650" lvl="1" indent="-402450"/>
            <a:r>
              <a:rPr lang="en-US" sz="2617" b="1" dirty="0">
                <a:solidFill>
                  <a:schemeClr val="tx1"/>
                </a:solidFill>
                <a:latin typeface="Arial" panose="020B0604020202020204" pitchFamily="34" charset="0"/>
                <a:cs typeface="Arial" panose="020B0604020202020204" pitchFamily="34" charset="0"/>
              </a:rPr>
              <a:t>intensive, ongoing, and connected to practice;</a:t>
            </a:r>
          </a:p>
          <a:p>
            <a:pPr marL="859650" lvl="1" indent="-402450"/>
            <a:r>
              <a:rPr lang="en-US" sz="2617" b="1" dirty="0">
                <a:solidFill>
                  <a:schemeClr val="tx1"/>
                </a:solidFill>
                <a:latin typeface="Arial" panose="020B0604020202020204" pitchFamily="34" charset="0"/>
                <a:cs typeface="Arial" panose="020B0604020202020204" pitchFamily="34" charset="0"/>
              </a:rPr>
              <a:t>focus on student learning and addressing the teaching of specific curriculum content;</a:t>
            </a:r>
          </a:p>
          <a:p>
            <a:pPr marL="859650" lvl="1" indent="-402450"/>
            <a:r>
              <a:rPr lang="en-US" sz="2617" b="1" dirty="0">
                <a:solidFill>
                  <a:schemeClr val="tx1"/>
                </a:solidFill>
                <a:latin typeface="Arial" panose="020B0604020202020204" pitchFamily="34" charset="0"/>
                <a:cs typeface="Arial" panose="020B0604020202020204" pitchFamily="34" charset="0"/>
              </a:rPr>
              <a:t>aligned with school and district improvement priorities and goals;</a:t>
            </a:r>
          </a:p>
          <a:p>
            <a:pPr marL="859650" lvl="1" indent="-402450"/>
            <a:r>
              <a:rPr lang="en-US" sz="2617" b="1" dirty="0">
                <a:solidFill>
                  <a:schemeClr val="tx1"/>
                </a:solidFill>
                <a:latin typeface="Arial" panose="020B0604020202020204" pitchFamily="34" charset="0"/>
                <a:cs typeface="Arial" panose="020B0604020202020204" pitchFamily="34" charset="0"/>
              </a:rPr>
              <a:t>built upon strong working relationships among teachers; </a:t>
            </a:r>
          </a:p>
          <a:p>
            <a:pPr marL="859650" lvl="1" indent="-402450"/>
            <a:r>
              <a:rPr lang="en-US" sz="2617" b="1" dirty="0">
                <a:solidFill>
                  <a:schemeClr val="tx1"/>
                </a:solidFill>
                <a:latin typeface="Arial" panose="020B0604020202020204" pitchFamily="34" charset="0"/>
                <a:cs typeface="Arial" panose="020B0604020202020204" pitchFamily="34" charset="0"/>
              </a:rPr>
              <a:t>engagement in social constructivism and reflection</a:t>
            </a:r>
            <a:endParaRPr lang="en-US" sz="2817" dirty="0">
              <a:latin typeface="Arial" panose="020B0604020202020204" pitchFamily="34" charset="0"/>
              <a:cs typeface="Arial" panose="020B0604020202020204" pitchFamily="34" charset="0"/>
            </a:endParaRPr>
          </a:p>
          <a:p>
            <a:pPr marL="0" indent="0">
              <a:buNone/>
            </a:pPr>
            <a:endParaRPr lang="en-US" sz="2817" dirty="0">
              <a:latin typeface="Arial" panose="020B0604020202020204" pitchFamily="34" charset="0"/>
              <a:cs typeface="Arial" panose="020B0604020202020204" pitchFamily="34" charset="0"/>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7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125113" cy="596713"/>
          </a:xfrm>
        </p:spPr>
        <p:txBody>
          <a:bodyPr/>
          <a:lstStyle/>
          <a:p>
            <a:pPr algn="ctr"/>
            <a:r>
              <a:rPr lang="en-US" b="1" dirty="0">
                <a:latin typeface="Arial" panose="020B0604020202020204" pitchFamily="34" charset="0"/>
                <a:cs typeface="Arial" panose="020B0604020202020204" pitchFamily="34" charset="0"/>
              </a:rPr>
              <a:t>The Lesson Study Cycle </a:t>
            </a:r>
          </a:p>
        </p:txBody>
      </p:sp>
      <p:sp>
        <p:nvSpPr>
          <p:cNvPr id="3" name="Content Placeholder 2"/>
          <p:cNvSpPr>
            <a:spLocks noGrp="1"/>
          </p:cNvSpPr>
          <p:nvPr>
            <p:ph idx="1"/>
          </p:nvPr>
        </p:nvSpPr>
        <p:spPr>
          <a:xfrm>
            <a:off x="533400" y="457200"/>
            <a:ext cx="6554867" cy="3767670"/>
          </a:xfrm>
        </p:spPr>
        <p:txBody>
          <a:bodyPr/>
          <a:lstStyle/>
          <a:p>
            <a:endParaRPr lang="en-US" dirty="0"/>
          </a:p>
        </p:txBody>
      </p:sp>
      <p:pic>
        <p:nvPicPr>
          <p:cNvPr id="1026" name="Picture 2" descr="http://professionallyspeaking.oct.ca/march_2010/visuals/lesson_study_illust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49113"/>
            <a:ext cx="8182897" cy="591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52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0" y="152400"/>
            <a:ext cx="9144000" cy="1251062"/>
          </a:xfrm>
        </p:spPr>
        <p:txBody>
          <a:bodyPr>
            <a:normAutofit/>
          </a:bodyPr>
          <a:lstStyle/>
          <a:p>
            <a:pPr algn="ctr" eaLnBrk="1" fontAlgn="auto" hangingPunct="1">
              <a:spcAft>
                <a:spcPts val="0"/>
              </a:spcAft>
              <a:defRPr/>
            </a:pPr>
            <a:r>
              <a:rPr lang="en-US" altLang="ja-JP" sz="3600" b="1" dirty="0">
                <a:latin typeface="Arial" panose="020B0604020202020204" pitchFamily="34" charset="0"/>
                <a:ea typeface="ＭＳ Ｐゴシック" charset="0"/>
                <a:cs typeface="Arial" panose="020B0604020202020204" pitchFamily="34" charset="0"/>
              </a:rPr>
              <a:t>Teachers’ Activities to Improve Instruction</a:t>
            </a:r>
          </a:p>
        </p:txBody>
      </p:sp>
      <p:sp>
        <p:nvSpPr>
          <p:cNvPr id="67587" name="Footer Placeholder 3"/>
          <p:cNvSpPr>
            <a:spLocks noGrp="1"/>
          </p:cNvSpPr>
          <p:nvPr>
            <p:ph type="ftr" sz="quarter" idx="11"/>
          </p:nvPr>
        </p:nvSpPr>
        <p:spPr bwMode="auto">
          <a:xfrm>
            <a:off x="3276600" y="6111875"/>
            <a:ext cx="525639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ja-JP" sz="1400" dirty="0">
                <a:cs typeface="Arial" panose="020B0604020202020204" pitchFamily="34" charset="0"/>
              </a:rPr>
              <a:t>Catherine C. Lewis 2005</a:t>
            </a:r>
          </a:p>
        </p:txBody>
      </p:sp>
      <p:sp>
        <p:nvSpPr>
          <p:cNvPr id="67589" name="Rectangle 3"/>
          <p:cNvSpPr>
            <a:spLocks noChangeArrowheads="1"/>
          </p:cNvSpPr>
          <p:nvPr/>
        </p:nvSpPr>
        <p:spPr bwMode="auto">
          <a:xfrm>
            <a:off x="712551" y="2342723"/>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400" dirty="0">
                <a:latin typeface="Arial" panose="020B0604020202020204" pitchFamily="34" charset="0"/>
                <a:cs typeface="Arial" panose="020B0604020202020204" pitchFamily="34" charset="0"/>
              </a:rPr>
              <a:t>Choose curriculum,</a:t>
            </a:r>
          </a:p>
          <a:p>
            <a:r>
              <a:rPr lang="en-US" altLang="ja-JP" sz="1400" dirty="0">
                <a:latin typeface="Arial" panose="020B0604020202020204" pitchFamily="34" charset="0"/>
                <a:cs typeface="Arial" panose="020B0604020202020204" pitchFamily="34" charset="0"/>
              </a:rPr>
              <a:t>write curriculum,     align curriculum,    </a:t>
            </a:r>
          </a:p>
          <a:p>
            <a:r>
              <a:rPr lang="en-US" altLang="ja-JP" sz="1400" dirty="0">
                <a:latin typeface="Arial" panose="020B0604020202020204" pitchFamily="34" charset="0"/>
                <a:cs typeface="Arial" panose="020B0604020202020204" pitchFamily="34" charset="0"/>
              </a:rPr>
              <a:t>write local standards</a:t>
            </a:r>
          </a:p>
        </p:txBody>
      </p:sp>
      <p:sp>
        <p:nvSpPr>
          <p:cNvPr id="67590" name="Rectangle 4"/>
          <p:cNvSpPr>
            <a:spLocks noChangeArrowheads="1"/>
          </p:cNvSpPr>
          <p:nvPr/>
        </p:nvSpPr>
        <p:spPr bwMode="auto">
          <a:xfrm>
            <a:off x="4347424" y="487564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ja-JP" b="1" dirty="0">
                <a:latin typeface="Arial" panose="020B0604020202020204" pitchFamily="34" charset="0"/>
                <a:cs typeface="Arial" panose="020B0604020202020204" pitchFamily="34" charset="0"/>
              </a:rPr>
              <a:t>U.S.</a:t>
            </a:r>
          </a:p>
        </p:txBody>
      </p:sp>
      <p:sp>
        <p:nvSpPr>
          <p:cNvPr id="67591" name="Rectangle 5"/>
          <p:cNvSpPr>
            <a:spLocks noChangeArrowheads="1"/>
          </p:cNvSpPr>
          <p:nvPr/>
        </p:nvSpPr>
        <p:spPr bwMode="auto">
          <a:xfrm>
            <a:off x="7040809" y="4943710"/>
            <a:ext cx="1184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b="1" dirty="0">
                <a:latin typeface="Arial" panose="020B0604020202020204" pitchFamily="34" charset="0"/>
                <a:cs typeface="Arial" panose="020B0604020202020204" pitchFamily="34" charset="0"/>
              </a:rPr>
              <a:t>JAPAN</a:t>
            </a:r>
          </a:p>
        </p:txBody>
      </p:sp>
      <p:pic>
        <p:nvPicPr>
          <p:cNvPr id="675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04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03725"/>
            <a:ext cx="2921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181600"/>
            <a:ext cx="3048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293" y="1792654"/>
            <a:ext cx="2931309" cy="30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7151" y="1779586"/>
            <a:ext cx="2966035" cy="302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Rectangle 11"/>
          <p:cNvSpPr>
            <a:spLocks noChangeArrowheads="1"/>
          </p:cNvSpPr>
          <p:nvPr/>
        </p:nvSpPr>
        <p:spPr bwMode="auto">
          <a:xfrm>
            <a:off x="711200" y="3640931"/>
            <a:ext cx="210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400" dirty="0">
                <a:latin typeface="Arial" panose="020B0604020202020204" pitchFamily="34" charset="0"/>
                <a:cs typeface="Arial" panose="020B0604020202020204" pitchFamily="34" charset="0"/>
              </a:rPr>
              <a:t>Plan lessons individually</a:t>
            </a:r>
          </a:p>
        </p:txBody>
      </p:sp>
      <p:sp>
        <p:nvSpPr>
          <p:cNvPr id="67598" name="Rectangle 12"/>
          <p:cNvSpPr>
            <a:spLocks noChangeArrowheads="1"/>
          </p:cNvSpPr>
          <p:nvPr/>
        </p:nvSpPr>
        <p:spPr bwMode="auto">
          <a:xfrm>
            <a:off x="762000" y="4479925"/>
            <a:ext cx="236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400" dirty="0">
                <a:latin typeface="Arial" panose="020B0604020202020204" pitchFamily="34" charset="0"/>
                <a:cs typeface="Arial" panose="020B0604020202020204" pitchFamily="34" charset="0"/>
              </a:rPr>
              <a:t>Plan lessons collaboratively</a:t>
            </a:r>
          </a:p>
        </p:txBody>
      </p:sp>
      <p:sp>
        <p:nvSpPr>
          <p:cNvPr id="67599" name="Text Box 13"/>
          <p:cNvSpPr txBox="1">
            <a:spLocks noChangeArrowheads="1"/>
          </p:cNvSpPr>
          <p:nvPr/>
        </p:nvSpPr>
        <p:spPr bwMode="auto">
          <a:xfrm>
            <a:off x="762000" y="518160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ja-JP" sz="1400" dirty="0">
                <a:cs typeface="Arial" panose="020B0604020202020204" pitchFamily="34" charset="0"/>
              </a:rPr>
              <a:t>Watch and discuss each other’s classroom lessons</a:t>
            </a:r>
            <a:endParaRPr lang="en-US" altLang="ja-JP" dirty="0">
              <a:cs typeface="Arial" panose="020B0604020202020204" pitchFamily="34" charset="0"/>
            </a:endParaRPr>
          </a:p>
        </p:txBody>
      </p:sp>
      <p:pic>
        <p:nvPicPr>
          <p:cNvPr id="67600"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2590800"/>
            <a:ext cx="1825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76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125113" cy="924475"/>
          </a:xfrm>
        </p:spPr>
        <p:txBody>
          <a:bodyPr>
            <a:normAutofit/>
          </a:bodyPr>
          <a:lstStyle/>
          <a:p>
            <a:pPr algn="ctr"/>
            <a:r>
              <a:rPr lang="en-US" b="1" dirty="0">
                <a:latin typeface="Arial" panose="020B0604020202020204" pitchFamily="34" charset="0"/>
                <a:cs typeface="Arial" panose="020B0604020202020204" pitchFamily="34" charset="0"/>
              </a:rPr>
              <a:t>Professional Development</a:t>
            </a:r>
            <a:endParaRPr lang="en-US" dirty="0">
              <a:latin typeface="Arial" panose="020B0604020202020204" pitchFamily="34" charset="0"/>
              <a:cs typeface="Arial" panose="020B0604020202020204" pitchFamily="34" charset="0"/>
            </a:endParaRPr>
          </a:p>
        </p:txBody>
      </p:sp>
      <p:sp>
        <p:nvSpPr>
          <p:cNvPr id="6" name="Text Placeholder 5"/>
          <p:cNvSpPr>
            <a:spLocks noGrp="1"/>
          </p:cNvSpPr>
          <p:nvPr>
            <p:ph type="body" idx="1"/>
          </p:nvPr>
        </p:nvSpPr>
        <p:spPr>
          <a:xfrm>
            <a:off x="0" y="1066800"/>
            <a:ext cx="3471277" cy="576262"/>
          </a:xfrm>
        </p:spPr>
        <p:txBody>
          <a:bodyPr/>
          <a:lstStyle/>
          <a:p>
            <a:pPr algn="ctr"/>
            <a:r>
              <a:rPr lang="en-US" b="1" dirty="0">
                <a:latin typeface="Arial" panose="020B0604020202020204" pitchFamily="34" charset="0"/>
                <a:cs typeface="Arial" panose="020B0604020202020204" pitchFamily="34" charset="0"/>
              </a:rPr>
              <a:t>TRADITIONAL</a:t>
            </a:r>
          </a:p>
        </p:txBody>
      </p:sp>
      <p:sp>
        <p:nvSpPr>
          <p:cNvPr id="3" name="Content Placeholder 2"/>
          <p:cNvSpPr>
            <a:spLocks noGrp="1"/>
          </p:cNvSpPr>
          <p:nvPr>
            <p:ph sz="half" idx="2"/>
          </p:nvPr>
        </p:nvSpPr>
        <p:spPr>
          <a:xfrm>
            <a:off x="457200" y="1676401"/>
            <a:ext cx="4023519" cy="4184650"/>
          </a:xfrm>
        </p:spPr>
        <p:txBody>
          <a:bodyPr>
            <a:noAutofit/>
          </a:bodyPr>
          <a:lstStyle/>
          <a:p>
            <a:pPr>
              <a:buFontTx/>
              <a:buChar char="•"/>
            </a:pPr>
            <a:r>
              <a:rPr lang="en-US" altLang="ja-JP" sz="2200" dirty="0">
                <a:solidFill>
                  <a:schemeClr val="tx1"/>
                </a:solidFill>
                <a:latin typeface="Arial" panose="020B0604020202020204" pitchFamily="34" charset="0"/>
                <a:cs typeface="Arial" panose="020B0604020202020204" pitchFamily="34" charset="0"/>
              </a:rPr>
              <a:t>Begins with answer</a:t>
            </a:r>
          </a:p>
          <a:p>
            <a:pPr>
              <a:buFontTx/>
              <a:buChar char="•"/>
            </a:pPr>
            <a:r>
              <a:rPr lang="en-US" altLang="ja-JP" sz="2200" dirty="0">
                <a:solidFill>
                  <a:schemeClr val="tx1"/>
                </a:solidFill>
                <a:latin typeface="Arial" panose="020B0604020202020204" pitchFamily="34" charset="0"/>
                <a:cs typeface="Arial" panose="020B0604020202020204" pitchFamily="34" charset="0"/>
              </a:rPr>
              <a:t>Driven by expert</a:t>
            </a:r>
          </a:p>
          <a:p>
            <a:pPr>
              <a:buFontTx/>
              <a:buChar char="•"/>
            </a:pPr>
            <a:r>
              <a:rPr lang="en-US" altLang="ja-JP" sz="2200" dirty="0">
                <a:solidFill>
                  <a:schemeClr val="tx1"/>
                </a:solidFill>
                <a:latin typeface="Arial" panose="020B0604020202020204" pitchFamily="34" charset="0"/>
                <a:cs typeface="Arial" panose="020B0604020202020204" pitchFamily="34" charset="0"/>
              </a:rPr>
              <a:t>Communication is vertical trainer  -&gt; teachers</a:t>
            </a:r>
          </a:p>
          <a:p>
            <a:pPr>
              <a:buFontTx/>
              <a:buChar char="•"/>
            </a:pPr>
            <a:r>
              <a:rPr lang="en-US" altLang="ja-JP" sz="2200" dirty="0">
                <a:solidFill>
                  <a:schemeClr val="tx1"/>
                </a:solidFill>
                <a:latin typeface="Arial" panose="020B0604020202020204" pitchFamily="34" charset="0"/>
                <a:cs typeface="Arial" panose="020B0604020202020204" pitchFamily="34" charset="0"/>
              </a:rPr>
              <a:t>Relationships hierarchical</a:t>
            </a:r>
          </a:p>
          <a:p>
            <a:pPr>
              <a:buFontTx/>
              <a:buChar char="•"/>
            </a:pPr>
            <a:r>
              <a:rPr lang="en-US" altLang="ja-JP" sz="2200" dirty="0">
                <a:solidFill>
                  <a:schemeClr val="tx1"/>
                </a:solidFill>
                <a:latin typeface="Arial" panose="020B0604020202020204" pitchFamily="34" charset="0"/>
                <a:cs typeface="Arial" panose="020B0604020202020204" pitchFamily="34" charset="0"/>
              </a:rPr>
              <a:t>Research informs practice</a:t>
            </a:r>
          </a:p>
        </p:txBody>
      </p:sp>
      <p:sp>
        <p:nvSpPr>
          <p:cNvPr id="7" name="Text Placeholder 6"/>
          <p:cNvSpPr>
            <a:spLocks noGrp="1"/>
          </p:cNvSpPr>
          <p:nvPr>
            <p:ph type="body" sz="quarter" idx="3"/>
          </p:nvPr>
        </p:nvSpPr>
        <p:spPr>
          <a:xfrm>
            <a:off x="4301125" y="1066800"/>
            <a:ext cx="3471275" cy="576262"/>
          </a:xfrm>
        </p:spPr>
        <p:txBody>
          <a:bodyPr/>
          <a:lstStyle/>
          <a:p>
            <a:pPr algn="ctr"/>
            <a:r>
              <a:rPr lang="en-US" b="1" dirty="0">
                <a:latin typeface="Arial" panose="020B0604020202020204" pitchFamily="34" charset="0"/>
                <a:cs typeface="Arial" panose="020B0604020202020204" pitchFamily="34" charset="0"/>
              </a:rPr>
              <a:t>LESSON STUDY</a:t>
            </a:r>
          </a:p>
        </p:txBody>
      </p:sp>
      <p:sp>
        <p:nvSpPr>
          <p:cNvPr id="8" name="Content Placeholder 7"/>
          <p:cNvSpPr>
            <a:spLocks noGrp="1"/>
          </p:cNvSpPr>
          <p:nvPr>
            <p:ph sz="quarter" idx="4"/>
          </p:nvPr>
        </p:nvSpPr>
        <p:spPr>
          <a:xfrm>
            <a:off x="4663280" y="1676401"/>
            <a:ext cx="4175920" cy="4184650"/>
          </a:xfrm>
        </p:spPr>
        <p:txBody>
          <a:bodyPr>
            <a:noAutofit/>
          </a:bodyPr>
          <a:lstStyle/>
          <a:p>
            <a:pPr>
              <a:buFontTx/>
              <a:buChar char="•"/>
            </a:pPr>
            <a:r>
              <a:rPr lang="en-US" altLang="ja-JP" sz="2200" dirty="0">
                <a:solidFill>
                  <a:schemeClr val="tx1"/>
                </a:solidFill>
                <a:latin typeface="Arial" panose="020B0604020202020204" pitchFamily="34" charset="0"/>
                <a:cs typeface="Arial" panose="020B0604020202020204" pitchFamily="34" charset="0"/>
              </a:rPr>
              <a:t>Begins with question</a:t>
            </a:r>
          </a:p>
          <a:p>
            <a:pPr>
              <a:buFontTx/>
              <a:buChar char="•"/>
            </a:pPr>
            <a:r>
              <a:rPr lang="en-US" altLang="ja-JP" sz="2200" dirty="0">
                <a:solidFill>
                  <a:schemeClr val="tx1"/>
                </a:solidFill>
                <a:latin typeface="Arial" panose="020B0604020202020204" pitchFamily="34" charset="0"/>
                <a:cs typeface="Arial" panose="020B0604020202020204" pitchFamily="34" charset="0"/>
              </a:rPr>
              <a:t>Driven by participants</a:t>
            </a:r>
          </a:p>
          <a:p>
            <a:pPr>
              <a:buFontTx/>
              <a:buChar char="•"/>
            </a:pPr>
            <a:r>
              <a:rPr lang="en-US" altLang="ja-JP" sz="2200" dirty="0">
                <a:solidFill>
                  <a:schemeClr val="tx1"/>
                </a:solidFill>
                <a:latin typeface="Arial" panose="020B0604020202020204" pitchFamily="34" charset="0"/>
                <a:cs typeface="Arial" panose="020B0604020202020204" pitchFamily="34" charset="0"/>
              </a:rPr>
              <a:t>Communication is horizontal - among teachers</a:t>
            </a:r>
          </a:p>
          <a:p>
            <a:pPr>
              <a:buFontTx/>
              <a:buChar char="•"/>
            </a:pPr>
            <a:r>
              <a:rPr lang="en-US" altLang="ja-JP" sz="2200" dirty="0">
                <a:solidFill>
                  <a:schemeClr val="tx1"/>
                </a:solidFill>
                <a:latin typeface="Arial" panose="020B0604020202020204" pitchFamily="34" charset="0"/>
                <a:cs typeface="Arial" panose="020B0604020202020204" pitchFamily="34" charset="0"/>
              </a:rPr>
              <a:t>Relationship reciprocal</a:t>
            </a:r>
          </a:p>
          <a:p>
            <a:pPr>
              <a:buFontTx/>
              <a:buChar char="•"/>
            </a:pPr>
            <a:r>
              <a:rPr lang="en-US" altLang="ja-JP" sz="2200" dirty="0">
                <a:solidFill>
                  <a:schemeClr val="tx1"/>
                </a:solidFill>
                <a:latin typeface="Arial" panose="020B0604020202020204" pitchFamily="34" charset="0"/>
                <a:cs typeface="Arial" panose="020B0604020202020204" pitchFamily="34" charset="0"/>
              </a:rPr>
              <a:t>Practice is research</a:t>
            </a:r>
          </a:p>
        </p:txBody>
      </p:sp>
      <p:pic>
        <p:nvPicPr>
          <p:cNvPr id="9"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5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1"/>
            <a:ext cx="8229601" cy="990600"/>
          </a:xfrm>
        </p:spPr>
        <p:txBody>
          <a:bodyPr/>
          <a:lstStyle/>
          <a:p>
            <a:pPr algn="ctr"/>
            <a:r>
              <a:rPr lang="en-US" b="1" dirty="0">
                <a:latin typeface="Arial" panose="020B0604020202020204" pitchFamily="34" charset="0"/>
                <a:cs typeface="Arial" panose="020B0604020202020204" pitchFamily="34" charset="0"/>
              </a:rPr>
              <a:t>Project Participants (N=11)</a:t>
            </a:r>
          </a:p>
        </p:txBody>
      </p:sp>
      <p:sp>
        <p:nvSpPr>
          <p:cNvPr id="3" name="Content Placeholder 2"/>
          <p:cNvSpPr>
            <a:spLocks noGrp="1"/>
          </p:cNvSpPr>
          <p:nvPr>
            <p:ph idx="1"/>
          </p:nvPr>
        </p:nvSpPr>
        <p:spPr>
          <a:xfrm>
            <a:off x="457200" y="1371601"/>
            <a:ext cx="8229601" cy="5334000"/>
          </a:xfrm>
        </p:spPr>
        <p:txBody>
          <a:bodyPr>
            <a:normAutofit fontScale="92500" lnSpcReduction="20000"/>
          </a:bodyPr>
          <a:lstStyle/>
          <a:p>
            <a:r>
              <a:rPr lang="en-US" sz="2400" b="1" dirty="0">
                <a:solidFill>
                  <a:schemeClr val="tx1"/>
                </a:solidFill>
                <a:latin typeface="Arial" panose="020B0604020202020204" pitchFamily="34" charset="0"/>
                <a:cs typeface="Arial" panose="020B0604020202020204" pitchFamily="34" charset="0"/>
              </a:rPr>
              <a:t>Public Schools of Robeson County teachers</a:t>
            </a:r>
          </a:p>
          <a:p>
            <a:pPr lvl="1"/>
            <a:r>
              <a:rPr lang="en-US" sz="2400" b="1" dirty="0">
                <a:solidFill>
                  <a:schemeClr val="tx1"/>
                </a:solidFill>
                <a:latin typeface="Arial" panose="020B0604020202020204" pitchFamily="34" charset="0"/>
                <a:cs typeface="Arial" panose="020B0604020202020204" pitchFamily="34" charset="0"/>
              </a:rPr>
              <a:t>2 middle schools in rural southeast North Carolina</a:t>
            </a:r>
          </a:p>
          <a:p>
            <a:pPr lvl="1"/>
            <a:r>
              <a:rPr lang="en-US" sz="2400" b="1" dirty="0">
                <a:solidFill>
                  <a:schemeClr val="tx1"/>
                </a:solidFill>
                <a:latin typeface="Arial" panose="020B0604020202020204" pitchFamily="34" charset="0"/>
                <a:cs typeface="Arial" panose="020B0604020202020204" pitchFamily="34" charset="0"/>
              </a:rPr>
              <a:t>1 team of 6 math teachers (7</a:t>
            </a:r>
            <a:r>
              <a:rPr lang="en-US" sz="2400" b="1" baseline="30000" dirty="0">
                <a:solidFill>
                  <a:schemeClr val="tx1"/>
                </a:solidFill>
                <a:latin typeface="Arial" panose="020B0604020202020204" pitchFamily="34" charset="0"/>
                <a:cs typeface="Arial" panose="020B0604020202020204" pitchFamily="34" charset="0"/>
              </a:rPr>
              <a:t>th</a:t>
            </a:r>
            <a:r>
              <a:rPr lang="en-US" sz="2400" b="1" dirty="0">
                <a:solidFill>
                  <a:schemeClr val="tx1"/>
                </a:solidFill>
                <a:latin typeface="Arial" panose="020B0604020202020204" pitchFamily="34" charset="0"/>
                <a:cs typeface="Arial" panose="020B0604020202020204" pitchFamily="34" charset="0"/>
              </a:rPr>
              <a:t> and 8</a:t>
            </a:r>
            <a:r>
              <a:rPr lang="en-US" sz="2400" b="1" baseline="30000" dirty="0">
                <a:solidFill>
                  <a:schemeClr val="tx1"/>
                </a:solidFill>
                <a:latin typeface="Arial" panose="020B0604020202020204" pitchFamily="34" charset="0"/>
                <a:cs typeface="Arial" panose="020B0604020202020204" pitchFamily="34" charset="0"/>
              </a:rPr>
              <a:t>th</a:t>
            </a:r>
            <a:r>
              <a:rPr lang="en-US" sz="2400" b="1" dirty="0">
                <a:solidFill>
                  <a:schemeClr val="tx1"/>
                </a:solidFill>
                <a:latin typeface="Arial" panose="020B0604020202020204" pitchFamily="34" charset="0"/>
                <a:cs typeface="Arial" panose="020B0604020202020204" pitchFamily="34" charset="0"/>
              </a:rPr>
              <a:t> grade)</a:t>
            </a:r>
          </a:p>
          <a:p>
            <a:pPr lvl="1"/>
            <a:r>
              <a:rPr lang="en-US" sz="2400" b="1" dirty="0">
                <a:solidFill>
                  <a:schemeClr val="tx1"/>
                </a:solidFill>
                <a:latin typeface="Arial" panose="020B0604020202020204" pitchFamily="34" charset="0"/>
                <a:cs typeface="Arial" panose="020B0604020202020204" pitchFamily="34" charset="0"/>
              </a:rPr>
              <a:t>1 team of 5 science teachers (7</a:t>
            </a:r>
            <a:r>
              <a:rPr lang="en-US" sz="2400" b="1" baseline="30000" dirty="0">
                <a:solidFill>
                  <a:schemeClr val="tx1"/>
                </a:solidFill>
                <a:latin typeface="Arial" panose="020B0604020202020204" pitchFamily="34" charset="0"/>
                <a:cs typeface="Arial" panose="020B0604020202020204" pitchFamily="34" charset="0"/>
              </a:rPr>
              <a:t>th</a:t>
            </a:r>
            <a:r>
              <a:rPr lang="en-US" sz="2400" b="1" dirty="0">
                <a:solidFill>
                  <a:schemeClr val="tx1"/>
                </a:solidFill>
                <a:latin typeface="Arial" panose="020B0604020202020204" pitchFamily="34" charset="0"/>
                <a:cs typeface="Arial" panose="020B0604020202020204" pitchFamily="34" charset="0"/>
              </a:rPr>
              <a:t> and 8</a:t>
            </a:r>
            <a:r>
              <a:rPr lang="en-US" sz="2400" b="1" baseline="30000" dirty="0">
                <a:solidFill>
                  <a:schemeClr val="tx1"/>
                </a:solidFill>
                <a:latin typeface="Arial" panose="020B0604020202020204" pitchFamily="34" charset="0"/>
                <a:cs typeface="Arial" panose="020B0604020202020204" pitchFamily="34" charset="0"/>
              </a:rPr>
              <a:t>th</a:t>
            </a:r>
            <a:r>
              <a:rPr lang="en-US" sz="2400" b="1" dirty="0">
                <a:solidFill>
                  <a:schemeClr val="tx1"/>
                </a:solidFill>
                <a:latin typeface="Arial" panose="020B0604020202020204" pitchFamily="34" charset="0"/>
                <a:cs typeface="Arial" panose="020B0604020202020204" pitchFamily="34" charset="0"/>
              </a:rPr>
              <a:t> grade)</a:t>
            </a:r>
          </a:p>
          <a:p>
            <a:pPr marL="343435" lvl="1" indent="0">
              <a:buNone/>
            </a:pPr>
            <a:r>
              <a:rPr lang="en-US" sz="2400" b="1" u="sng" dirty="0">
                <a:solidFill>
                  <a:schemeClr val="tx1"/>
                </a:solidFill>
                <a:latin typeface="Arial" panose="020B0604020202020204" pitchFamily="34" charset="0"/>
                <a:cs typeface="Arial" panose="020B0604020202020204" pitchFamily="34" charset="0"/>
              </a:rPr>
              <a:t>Ethnic distribution:</a:t>
            </a:r>
          </a:p>
          <a:p>
            <a:pPr marL="686335" lvl="1" indent="-342900"/>
            <a:r>
              <a:rPr lang="en-US" sz="2400" b="1" dirty="0">
                <a:solidFill>
                  <a:schemeClr val="tx1"/>
                </a:solidFill>
                <a:latin typeface="Arial" panose="020B0604020202020204" pitchFamily="34" charset="0"/>
                <a:cs typeface="Arial" panose="020B0604020202020204" pitchFamily="34" charset="0"/>
              </a:rPr>
              <a:t>36% Native American</a:t>
            </a:r>
          </a:p>
          <a:p>
            <a:pPr marL="686335" lvl="1" indent="-342900"/>
            <a:r>
              <a:rPr lang="en-US" sz="2400" b="1" dirty="0">
                <a:solidFill>
                  <a:schemeClr val="tx1"/>
                </a:solidFill>
                <a:latin typeface="Arial" panose="020B0604020202020204" pitchFamily="34" charset="0"/>
                <a:cs typeface="Arial" panose="020B0604020202020204" pitchFamily="34" charset="0"/>
              </a:rPr>
              <a:t>27% Caucasian</a:t>
            </a:r>
          </a:p>
          <a:p>
            <a:pPr marL="686335" lvl="1" indent="-342900"/>
            <a:r>
              <a:rPr lang="en-US" sz="2400" b="1" dirty="0">
                <a:solidFill>
                  <a:schemeClr val="tx1"/>
                </a:solidFill>
                <a:latin typeface="Arial" panose="020B0604020202020204" pitchFamily="34" charset="0"/>
                <a:cs typeface="Arial" panose="020B0604020202020204" pitchFamily="34" charset="0"/>
              </a:rPr>
              <a:t>27 % Hispanic</a:t>
            </a:r>
          </a:p>
          <a:p>
            <a:pPr marL="686335" lvl="1" indent="-342900"/>
            <a:r>
              <a:rPr lang="en-US" sz="2400" b="1" dirty="0">
                <a:solidFill>
                  <a:schemeClr val="tx1"/>
                </a:solidFill>
                <a:latin typeface="Arial" panose="020B0604020202020204" pitchFamily="34" charset="0"/>
                <a:cs typeface="Arial" panose="020B0604020202020204" pitchFamily="34" charset="0"/>
              </a:rPr>
              <a:t>9% African American</a:t>
            </a:r>
          </a:p>
          <a:p>
            <a:pPr marL="343435" lvl="1" indent="0">
              <a:buNone/>
            </a:pPr>
            <a:r>
              <a:rPr lang="en-US" sz="2400" b="1" u="sng" dirty="0">
                <a:solidFill>
                  <a:schemeClr val="tx1"/>
                </a:solidFill>
                <a:latin typeface="Arial" panose="020B0604020202020204" pitchFamily="34" charset="0"/>
                <a:cs typeface="Arial" panose="020B0604020202020204" pitchFamily="34" charset="0"/>
              </a:rPr>
              <a:t>Gender:</a:t>
            </a:r>
          </a:p>
          <a:p>
            <a:pPr marL="686335" lvl="1" indent="-342900"/>
            <a:r>
              <a:rPr lang="en-US" sz="2400" b="1" dirty="0">
                <a:solidFill>
                  <a:schemeClr val="tx1"/>
                </a:solidFill>
                <a:latin typeface="Arial" panose="020B0604020202020204" pitchFamily="34" charset="0"/>
                <a:cs typeface="Arial" panose="020B0604020202020204" pitchFamily="34" charset="0"/>
              </a:rPr>
              <a:t>37% males </a:t>
            </a:r>
          </a:p>
          <a:p>
            <a:pPr marL="686335" lvl="1" indent="-342900"/>
            <a:r>
              <a:rPr lang="en-US" sz="2400" b="1" dirty="0">
                <a:solidFill>
                  <a:schemeClr val="tx1"/>
                </a:solidFill>
                <a:latin typeface="Arial" panose="020B0604020202020204" pitchFamily="34" charset="0"/>
                <a:cs typeface="Arial" panose="020B0604020202020204" pitchFamily="34" charset="0"/>
              </a:rPr>
              <a:t>63% females</a:t>
            </a:r>
          </a:p>
          <a:p>
            <a:pPr marL="343435" lvl="1" indent="0">
              <a:buNone/>
            </a:pPr>
            <a:endParaRPr lang="en-US" sz="2400"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01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1" cy="880931"/>
          </a:xfrm>
        </p:spPr>
        <p:txBody>
          <a:bodyPr>
            <a:normAutofit/>
          </a:bodyPr>
          <a:lstStyle/>
          <a:p>
            <a:pPr algn="ctr"/>
            <a:r>
              <a:rPr lang="en-US" sz="3098" b="1" dirty="0">
                <a:latin typeface="Arial" panose="020B0604020202020204" pitchFamily="34" charset="0"/>
                <a:cs typeface="Arial" panose="020B0604020202020204" pitchFamily="34" charset="0"/>
              </a:rPr>
              <a:t>Project PD activities</a:t>
            </a:r>
          </a:p>
        </p:txBody>
      </p:sp>
      <p:sp>
        <p:nvSpPr>
          <p:cNvPr id="3" name="Content Placeholder 2"/>
          <p:cNvSpPr>
            <a:spLocks noGrp="1"/>
          </p:cNvSpPr>
          <p:nvPr>
            <p:ph idx="1"/>
          </p:nvPr>
        </p:nvSpPr>
        <p:spPr>
          <a:xfrm>
            <a:off x="609600" y="1752600"/>
            <a:ext cx="8242287" cy="3216220"/>
          </a:xfrm>
        </p:spPr>
        <p:txBody>
          <a:bodyPr>
            <a:noAutofit/>
          </a:bodyPr>
          <a:lstStyle/>
          <a:p>
            <a:r>
              <a:rPr lang="en-US" b="1" dirty="0">
                <a:solidFill>
                  <a:schemeClr val="tx1"/>
                </a:solidFill>
                <a:latin typeface="Arial" panose="020B0604020202020204" pitchFamily="34" charset="0"/>
                <a:cs typeface="Arial" panose="020B0604020202020204" pitchFamily="34" charset="0"/>
              </a:rPr>
              <a:t>150 hours of Professional Development during the school year</a:t>
            </a:r>
          </a:p>
          <a:p>
            <a:r>
              <a:rPr lang="en-US" b="1" dirty="0">
                <a:solidFill>
                  <a:schemeClr val="tx1"/>
                </a:solidFill>
                <a:latin typeface="Arial" panose="020B0604020202020204" pitchFamily="34" charset="0"/>
                <a:cs typeface="Arial" panose="020B0604020202020204" pitchFamily="34" charset="0"/>
              </a:rPr>
              <a:t>During the one week summer institute they learned the three goals of the project: </a:t>
            </a:r>
          </a:p>
          <a:p>
            <a:r>
              <a:rPr lang="en-US" b="1" dirty="0">
                <a:solidFill>
                  <a:schemeClr val="tx1"/>
                </a:solidFill>
                <a:latin typeface="Arial" panose="020B0604020202020204" pitchFamily="34" charset="0"/>
                <a:cs typeface="Arial" panose="020B0604020202020204" pitchFamily="34" charset="0"/>
              </a:rPr>
              <a:t>Strategies to teach Disciplinary Literacy (DL);</a:t>
            </a:r>
          </a:p>
          <a:p>
            <a:r>
              <a:rPr lang="en-US" b="1" dirty="0">
                <a:solidFill>
                  <a:schemeClr val="tx1"/>
                </a:solidFill>
                <a:latin typeface="Arial" panose="020B0604020202020204" pitchFamily="34" charset="0"/>
                <a:cs typeface="Arial" panose="020B0604020202020204" pitchFamily="34" charset="0"/>
              </a:rPr>
              <a:t>Increase use of mobile devices and teaching apps;</a:t>
            </a:r>
          </a:p>
          <a:p>
            <a:r>
              <a:rPr lang="en-US" b="1" dirty="0">
                <a:solidFill>
                  <a:schemeClr val="tx1"/>
                </a:solidFill>
                <a:latin typeface="Arial" panose="020B0604020202020204" pitchFamily="34" charset="0"/>
                <a:cs typeface="Arial" panose="020B0604020202020204" pitchFamily="34" charset="0"/>
              </a:rPr>
              <a:t>Learning the Japanese Lesson Study form of PD.  </a:t>
            </a:r>
          </a:p>
          <a:p>
            <a:r>
              <a:rPr lang="en-US" b="1" dirty="0">
                <a:solidFill>
                  <a:schemeClr val="tx1"/>
                </a:solidFill>
                <a:latin typeface="Arial" panose="020B0604020202020204" pitchFamily="34" charset="0"/>
                <a:cs typeface="Arial" panose="020B0604020202020204" pitchFamily="34" charset="0"/>
              </a:rPr>
              <a:t>Lesson Study cycle using “practice lessons” focused on what to observe and </a:t>
            </a:r>
          </a:p>
          <a:p>
            <a:r>
              <a:rPr lang="en-US" b="1" dirty="0">
                <a:solidFill>
                  <a:schemeClr val="tx1"/>
                </a:solidFill>
                <a:latin typeface="Arial" panose="020B0604020202020204" pitchFamily="34" charset="0"/>
                <a:cs typeface="Arial" panose="020B0604020202020204" pitchFamily="34" charset="0"/>
              </a:rPr>
              <a:t>Interactive online module focused on teaching methods for DL. </a:t>
            </a:r>
          </a:p>
          <a:p>
            <a:r>
              <a:rPr lang="en-US" b="1" dirty="0">
                <a:solidFill>
                  <a:schemeClr val="tx1"/>
                </a:solidFill>
                <a:latin typeface="Arial" panose="020B0604020202020204" pitchFamily="34" charset="0"/>
                <a:cs typeface="Arial" panose="020B0604020202020204" pitchFamily="34" charset="0"/>
              </a:rPr>
              <a:t>LS cycles facilitated by LS trainers. The teams formed across schools and around grade levels in one district that had only ELA teachers, and around subject in the school district with math and science teachers </a:t>
            </a:r>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69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9143999" cy="858613"/>
          </a:xfrm>
        </p:spPr>
        <p:txBody>
          <a:bodyPr>
            <a:normAutofit/>
          </a:bodyPr>
          <a:lstStyle/>
          <a:p>
            <a:pPr algn="ctr"/>
            <a:r>
              <a:rPr lang="en-US" sz="3380" b="1" dirty="0">
                <a:latin typeface="Arial" panose="020B0604020202020204" pitchFamily="34" charset="0"/>
                <a:cs typeface="Arial" panose="020B0604020202020204" pitchFamily="34" charset="0"/>
              </a:rPr>
              <a:t>Data Sources </a:t>
            </a:r>
          </a:p>
        </p:txBody>
      </p:sp>
      <p:sp>
        <p:nvSpPr>
          <p:cNvPr id="3" name="Content Placeholder 2"/>
          <p:cNvSpPr>
            <a:spLocks noGrp="1"/>
          </p:cNvSpPr>
          <p:nvPr>
            <p:ph idx="1"/>
          </p:nvPr>
        </p:nvSpPr>
        <p:spPr>
          <a:xfrm>
            <a:off x="457199" y="1497122"/>
            <a:ext cx="8001001" cy="4522677"/>
          </a:xfrm>
        </p:spPr>
        <p:txBody>
          <a:bodyPr>
            <a:noAutofit/>
          </a:bodyPr>
          <a:lstStyle/>
          <a:p>
            <a:pPr marL="457200" indent="-457200">
              <a:buFont typeface="+mj-lt"/>
              <a:buAutoNum type="arabicPeriod"/>
            </a:pPr>
            <a:r>
              <a:rPr lang="en-US" sz="2400" b="1" dirty="0">
                <a:solidFill>
                  <a:schemeClr val="tx1"/>
                </a:solidFill>
                <a:latin typeface="Arial" panose="020B0604020202020204" pitchFamily="34" charset="0"/>
                <a:cs typeface="Arial" panose="020B0604020202020204" pitchFamily="34" charset="0"/>
              </a:rPr>
              <a:t>Likert style pre- and post-surveys on teachers’ knowledge about and preparedness to implement both the DL strategies and the LS.</a:t>
            </a:r>
          </a:p>
          <a:p>
            <a:pPr marL="457200" indent="-457200">
              <a:buFont typeface="+mj-lt"/>
              <a:buAutoNum type="arabicPeriod"/>
            </a:pPr>
            <a:r>
              <a:rPr lang="en-US" sz="2400" b="1" dirty="0">
                <a:solidFill>
                  <a:schemeClr val="tx1"/>
                </a:solidFill>
                <a:latin typeface="Arial" panose="020B0604020202020204" pitchFamily="34" charset="0"/>
                <a:cs typeface="Arial" panose="020B0604020202020204" pitchFamily="34" charset="0"/>
              </a:rPr>
              <a:t>Monthly reflections on main project activities.</a:t>
            </a:r>
          </a:p>
          <a:p>
            <a:pPr marL="457200" indent="-457200">
              <a:buFont typeface="+mj-lt"/>
              <a:buAutoNum type="arabicPeriod"/>
            </a:pPr>
            <a:r>
              <a:rPr lang="en-US" sz="2400" b="1" dirty="0">
                <a:solidFill>
                  <a:schemeClr val="tx1"/>
                </a:solidFill>
                <a:latin typeface="Arial" panose="020B0604020202020204" pitchFamily="34" charset="0"/>
                <a:cs typeface="Arial" panose="020B0604020202020204" pitchFamily="34" charset="0"/>
              </a:rPr>
              <a:t>Semi-structured exit interviews (7 teachers) about main components of the project aligned with the research questions.</a:t>
            </a:r>
          </a:p>
          <a:p>
            <a:endParaRPr lang="en-US" sz="1972" b="1" dirty="0">
              <a:latin typeface="Arial" panose="020B0604020202020204" pitchFamily="34" charset="0"/>
              <a:cs typeface="Arial" panose="020B0604020202020204" pitchFamily="34" charset="0"/>
            </a:endParaRP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41964"/>
            <a:ext cx="1173161" cy="117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13717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1033</TotalTime>
  <Words>1964</Words>
  <Application>Microsoft Macintosh PowerPoint</Application>
  <PresentationFormat>On-screen Show (4:3)</PresentationFormat>
  <Paragraphs>357</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Times</vt:lpstr>
      <vt:lpstr>Times New Roman</vt:lpstr>
      <vt:lpstr>Wingdings 3</vt:lpstr>
      <vt:lpstr>Slice</vt:lpstr>
      <vt:lpstr>Japanese Lesson Study as a Form of Action Research to Improve Discipline Literacy in Science and Math </vt:lpstr>
      <vt:lpstr>OBJECTIVES</vt:lpstr>
      <vt:lpstr>Theoretical Framework</vt:lpstr>
      <vt:lpstr>The Lesson Study Cycle </vt:lpstr>
      <vt:lpstr>Teachers’ Activities to Improve Instruction</vt:lpstr>
      <vt:lpstr>Professional Development</vt:lpstr>
      <vt:lpstr>Project Participants (N=11)</vt:lpstr>
      <vt:lpstr>Project PD activities</vt:lpstr>
      <vt:lpstr>Data Sources </vt:lpstr>
      <vt:lpstr>Data Analysis</vt:lpstr>
      <vt:lpstr>Paired samples t tests and their significance</vt:lpstr>
      <vt:lpstr>RESULTS Table 1: select survey responses about the knowledge gained about DL strategies (final survey) </vt:lpstr>
      <vt:lpstr>Differences in teachers’ perceived Knowledge in disciplinary literacy pre- and post-program </vt:lpstr>
      <vt:lpstr>RESULTS Table 2: select survey responses about the usefulness of the LS model of practitioner inquiry and professional development 2</vt:lpstr>
      <vt:lpstr>Differences in teachers’ perceived competencies in Lesson Study pre- and post-program </vt:lpstr>
      <vt:lpstr>Teachers’ perceptions of LS as educational AR and PD and their thoughts about its impact on their practice</vt:lpstr>
      <vt:lpstr>Changes in the teachers’ beliefs and perspective on their practice </vt:lpstr>
      <vt:lpstr>Teachers’ Reflections About Disciplinary Literacy </vt:lpstr>
      <vt:lpstr>Teacher Interview Responses about Lesson Study</vt:lpstr>
      <vt:lpstr>Teacher Interview Responses about Lesson Study</vt:lpstr>
      <vt:lpstr>DISCUSSION </vt:lpstr>
      <vt:lpstr>Future research</vt:lpstr>
      <vt:lpstr>references</vt:lpstr>
      <vt:lpstr>  Funding for this study was provided by:  Learning and Literacy through Lesson Study in Middle School  (in service teachers of students of ages 11-14) </vt:lpstr>
      <vt:lpstr>PowerPoint Presentation</vt:lpstr>
    </vt:vector>
  </TitlesOfParts>
  <Company>UNC Pembroke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Resiliency as a Necessary Skill for Rural Teachers?</dc:title>
  <dc:creator>Irina Falls</dc:creator>
  <cp:lastModifiedBy>Lisa Ann Kelly</cp:lastModifiedBy>
  <cp:revision>135</cp:revision>
  <dcterms:created xsi:type="dcterms:W3CDTF">2013-09-20T00:10:13Z</dcterms:created>
  <dcterms:modified xsi:type="dcterms:W3CDTF">2019-10-26T14:10:20Z</dcterms:modified>
</cp:coreProperties>
</file>