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76" r:id="rId2"/>
    <p:sldId id="279" r:id="rId3"/>
    <p:sldId id="278" r:id="rId4"/>
    <p:sldId id="269" r:id="rId5"/>
    <p:sldId id="273" r:id="rId6"/>
    <p:sldId id="274" r:id="rId7"/>
    <p:sldId id="270" r:id="rId8"/>
    <p:sldId id="272" r:id="rId9"/>
    <p:sldId id="271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75" r:id="rId18"/>
    <p:sldId id="263" r:id="rId19"/>
    <p:sldId id="264" r:id="rId20"/>
    <p:sldId id="265" r:id="rId21"/>
    <p:sldId id="266" r:id="rId22"/>
    <p:sldId id="268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661A2-88D0-4BB1-97FE-E3C6BCA9698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622EC-F21A-416E-8AFC-457D9CB3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7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55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117644-8D1A-42ED-B301-A798648887E6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1F93C37-2186-45DA-AF3F-D6BFFC3D9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Associated Press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70315"/>
            <a:ext cx="7391400" cy="1309255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University Writing Center</a:t>
            </a:r>
          </a:p>
        </p:txBody>
      </p:sp>
      <p:pic>
        <p:nvPicPr>
          <p:cNvPr id="1026" name="Picture 2" descr="Image result for 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39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c pembr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390"/>
            <a:ext cx="9363720" cy="17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2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style Guidelines and tips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362075"/>
          </a:xfrm>
        </p:spPr>
        <p:txBody>
          <a:bodyPr/>
          <a:lstStyle/>
          <a:p>
            <a:pPr algn="ctr"/>
            <a:r>
              <a:rPr lang="en-US" dirty="0" smtClean="0"/>
              <a:t>Abbreviations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NEVER abbreviate:</a:t>
            </a:r>
          </a:p>
          <a:p>
            <a:pPr lvl="1"/>
            <a:r>
              <a:rPr lang="en-US" sz="2800" dirty="0" smtClean="0"/>
              <a:t>Road</a:t>
            </a:r>
          </a:p>
          <a:p>
            <a:pPr lvl="1"/>
            <a:r>
              <a:rPr lang="en-US" sz="2800" dirty="0" smtClean="0"/>
              <a:t>Drive</a:t>
            </a:r>
          </a:p>
          <a:p>
            <a:pPr lvl="1"/>
            <a:r>
              <a:rPr lang="en-US" sz="2800" dirty="0" smtClean="0"/>
              <a:t>Circle</a:t>
            </a:r>
          </a:p>
          <a:p>
            <a:pPr lvl="1"/>
            <a:r>
              <a:rPr lang="en-US" sz="2800" dirty="0" smtClean="0"/>
              <a:t>Alley  </a:t>
            </a:r>
          </a:p>
          <a:p>
            <a:r>
              <a:rPr lang="en-US" sz="2800" dirty="0" smtClean="0"/>
              <a:t>If there is a number -&gt; abbreviate.</a:t>
            </a:r>
          </a:p>
          <a:p>
            <a:pPr lvl="1"/>
            <a:r>
              <a:rPr lang="en-US" sz="2800" dirty="0" smtClean="0"/>
              <a:t>EX: 123 Maple St.</a:t>
            </a:r>
          </a:p>
          <a:p>
            <a:pPr lvl="1"/>
            <a:r>
              <a:rPr lang="en-US" sz="2800" dirty="0" smtClean="0"/>
              <a:t>123 Maple Ave.</a:t>
            </a:r>
          </a:p>
          <a:p>
            <a:pPr lvl="1"/>
            <a:r>
              <a:rPr lang="en-US" sz="2800" dirty="0" smtClean="0"/>
              <a:t>123 Maple Blvd.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  <a:endParaRPr lang="en-US" dirty="0"/>
          </a:p>
        </p:txBody>
      </p:sp>
      <p:pic>
        <p:nvPicPr>
          <p:cNvPr id="7" name="Picture 2" descr="https://thefriendlystickler.files.wordpress.com/2014/03/state-abbre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22783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343400"/>
            <a:ext cx="914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not write the year if the event is present </a:t>
            </a:r>
          </a:p>
          <a:p>
            <a:r>
              <a:rPr lang="en-US" sz="2800" dirty="0" smtClean="0"/>
              <a:t>Only abbreviate months when they are included with a date</a:t>
            </a:r>
          </a:p>
          <a:p>
            <a:endParaRPr lang="en-US" sz="2800" dirty="0" smtClean="0"/>
          </a:p>
          <a:p>
            <a:r>
              <a:rPr lang="en-US" sz="2800" dirty="0" smtClean="0"/>
              <a:t>David’s birthday is in February. </a:t>
            </a:r>
          </a:p>
          <a:p>
            <a:r>
              <a:rPr lang="en-US" sz="2800" dirty="0" smtClean="0"/>
              <a:t>David’s birthday is Feb. 28. </a:t>
            </a:r>
            <a:endParaRPr lang="en-US" sz="2800" dirty="0"/>
          </a:p>
        </p:txBody>
      </p:sp>
      <p:pic>
        <p:nvPicPr>
          <p:cNvPr id="2050" name="Picture 2" descr="C:\Users\ala01_000\AppData\Local\Microsoft\Windows\INetCache\IE\MP356YMX\desk_calendar_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286736"/>
            <a:ext cx="3095625" cy="257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Morning: a.m. </a:t>
            </a:r>
          </a:p>
          <a:p>
            <a:r>
              <a:rPr lang="en-US" sz="3200" dirty="0" smtClean="0"/>
              <a:t>Night: p.m. </a:t>
            </a:r>
          </a:p>
          <a:p>
            <a:endParaRPr lang="en-US" sz="3200" dirty="0"/>
          </a:p>
          <a:p>
            <a:r>
              <a:rPr lang="en-US" sz="3200" dirty="0" smtClean="0"/>
              <a:t>Specific times:</a:t>
            </a:r>
          </a:p>
          <a:p>
            <a:r>
              <a:rPr lang="en-US" sz="3200" dirty="0" smtClean="0"/>
              <a:t>5 p.m. &lt;- when the time does not include minutes do not write out (EX: 5:00) </a:t>
            </a:r>
          </a:p>
          <a:p>
            <a:r>
              <a:rPr lang="en-US" sz="3200" dirty="0" smtClean="0"/>
              <a:t>5:30 p.m. </a:t>
            </a:r>
            <a:endParaRPr lang="en-US" sz="3200" dirty="0"/>
          </a:p>
        </p:txBody>
      </p:sp>
      <p:pic>
        <p:nvPicPr>
          <p:cNvPr id="1027" name="Picture 3" descr="C:\Users\ala01_000\AppData\Local\Microsoft\Windows\INetCache\IE\2BBHZVYS\Alarm-cloc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365" y="4803789"/>
            <a:ext cx="1956635" cy="2054211"/>
          </a:xfrm>
          <a:prstGeom prst="rect">
            <a:avLst/>
          </a:prstGeom>
          <a:noFill/>
        </p:spPr>
      </p:pic>
      <p:pic>
        <p:nvPicPr>
          <p:cNvPr id="1028" name="Picture 4" descr="C:\Users\ala01_000\AppData\Local\Microsoft\Windows\INetCache\IE\2BBHZVYS\clock-dial400px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1995">
            <a:off x="7265117" y="-50081"/>
            <a:ext cx="1828800" cy="1828800"/>
          </a:xfrm>
          <a:prstGeom prst="rect">
            <a:avLst/>
          </a:prstGeom>
          <a:noFill/>
        </p:spPr>
      </p:pic>
      <p:pic>
        <p:nvPicPr>
          <p:cNvPr id="1029" name="Picture 5" descr="C:\Users\ala01_000\AppData\Local\Microsoft\Windows\INetCache\IE\MP356YMX\Current_event_clock-2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9148">
            <a:off x="6100200" y="1249909"/>
            <a:ext cx="1650653" cy="1981557"/>
          </a:xfrm>
          <a:prstGeom prst="rect">
            <a:avLst/>
          </a:prstGeom>
          <a:noFill/>
        </p:spPr>
      </p:pic>
      <p:pic>
        <p:nvPicPr>
          <p:cNvPr id="9" name="Picture 4" descr="C:\Users\ala01_000\AppData\Local\Microsoft\Windows\INetCache\IE\2BBHZVYS\clock-dial400px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1995">
            <a:off x="7362842" y="2247437"/>
            <a:ext cx="1716547" cy="1716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and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NOT ABBREVIATE:</a:t>
            </a:r>
          </a:p>
          <a:p>
            <a:pPr lvl="1"/>
            <a:r>
              <a:rPr lang="en-US" sz="3600" dirty="0" smtClean="0"/>
              <a:t>President </a:t>
            </a:r>
          </a:p>
          <a:p>
            <a:pPr lvl="1"/>
            <a:r>
              <a:rPr lang="en-US" sz="3600" dirty="0" smtClean="0"/>
              <a:t>Vice president </a:t>
            </a:r>
            <a:endParaRPr lang="en-US" sz="3600" dirty="0"/>
          </a:p>
          <a:p>
            <a:r>
              <a:rPr lang="en-US" sz="3600" dirty="0" smtClean="0"/>
              <a:t>Abbreviate before the name, not after.</a:t>
            </a:r>
          </a:p>
          <a:p>
            <a:pPr lvl="1"/>
            <a:r>
              <a:rPr lang="en-US" sz="3600" dirty="0" smtClean="0"/>
              <a:t>Lt., Dr., Gov., Rep., Rev., Sen., </a:t>
            </a:r>
            <a:r>
              <a:rPr lang="en-US" sz="3600" dirty="0" err="1" smtClean="0"/>
              <a:t>ect</a:t>
            </a:r>
            <a:r>
              <a:rPr lang="en-US" sz="3600" dirty="0" smtClean="0"/>
              <a:t>. </a:t>
            </a:r>
          </a:p>
          <a:p>
            <a:pPr lvl="1"/>
            <a:r>
              <a:rPr lang="en-US" sz="3600" dirty="0" smtClean="0"/>
              <a:t>NEVER USE Mr. and Mrs.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and Titles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Do not capitalize after the name  </a:t>
            </a:r>
          </a:p>
          <a:p>
            <a:pPr lvl="1"/>
            <a:r>
              <a:rPr lang="en-US" sz="3600" dirty="0" smtClean="0"/>
              <a:t>Gov. Pat </a:t>
            </a:r>
            <a:r>
              <a:rPr lang="en-US" sz="3600" dirty="0" err="1" smtClean="0"/>
              <a:t>McCory</a:t>
            </a:r>
            <a:r>
              <a:rPr lang="en-US" sz="3600" dirty="0" smtClean="0"/>
              <a:t> </a:t>
            </a:r>
          </a:p>
          <a:p>
            <a:pPr lvl="1"/>
            <a:r>
              <a:rPr lang="en-US" sz="3600" dirty="0" smtClean="0"/>
              <a:t>Pat </a:t>
            </a:r>
            <a:r>
              <a:rPr lang="en-US" sz="3600" dirty="0" err="1" smtClean="0"/>
              <a:t>McCory</a:t>
            </a:r>
            <a:r>
              <a:rPr lang="en-US" sz="3600" dirty="0" smtClean="0"/>
              <a:t>, governor of North Carolina. 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President Barack Obama </a:t>
            </a:r>
          </a:p>
          <a:p>
            <a:pPr lvl="1"/>
            <a:r>
              <a:rPr lang="en-US" sz="3600" dirty="0" smtClean="0"/>
              <a:t>Barack Obama, president of the 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362075"/>
          </a:xfrm>
        </p:spPr>
        <p:txBody>
          <a:bodyPr/>
          <a:lstStyle/>
          <a:p>
            <a:pPr algn="ctr"/>
            <a:r>
              <a:rPr lang="en-US" dirty="0" smtClean="0"/>
              <a:t>Capitalization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76451"/>
            <a:ext cx="39624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2011363"/>
            <a:ext cx="3657600" cy="42068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Proper nouns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Geographic regions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Specific government units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Formal names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9200" y="2011362"/>
            <a:ext cx="3657600" cy="4206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Seasons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Points of the compass (north, south, east, west)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Fields of study (unless it is a proper noun)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Department of Biology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She is studying biology and journalism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 when not affiliated with a name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6800" y="381000"/>
            <a:ext cx="39624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3200" dirty="0">
                <a:latin typeface="Calibri" panose="020F0502020204030204" pitchFamily="34" charset="0"/>
              </a:rPr>
              <a:t>The </a:t>
            </a:r>
            <a:r>
              <a:rPr lang="en-US" altLang="en-US" sz="3200" dirty="0" smtClean="0">
                <a:latin typeface="Calibri" panose="020F0502020204030204" pitchFamily="34" charset="0"/>
              </a:rPr>
              <a:t>“</a:t>
            </a:r>
            <a:r>
              <a:rPr lang="en-US" altLang="ja-JP" sz="3200" dirty="0" smtClean="0">
                <a:latin typeface="Calibri" panose="020F0502020204030204" pitchFamily="34" charset="0"/>
              </a:rPr>
              <a:t>rulebook” </a:t>
            </a:r>
            <a:r>
              <a:rPr lang="en-US" altLang="ja-JP" sz="3200" dirty="0">
                <a:latin typeface="Calibri" panose="020F0502020204030204" pitchFamily="34" charset="0"/>
              </a:rPr>
              <a:t>for newswriting</a:t>
            </a:r>
            <a:r>
              <a:rPr lang="en-US" altLang="ja-JP" sz="3200" dirty="0" smtClean="0">
                <a:latin typeface="Calibri" panose="020F0502020204030204" pitchFamily="34" charset="0"/>
              </a:rPr>
              <a:t>.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</a:rPr>
              <a:t>As AP says, </a:t>
            </a:r>
            <a:r>
              <a:rPr lang="en-US" altLang="en-US" sz="3200" dirty="0" smtClean="0">
                <a:latin typeface="Calibri" panose="020F0502020204030204" pitchFamily="34" charset="0"/>
              </a:rPr>
              <a:t>it’</a:t>
            </a:r>
            <a:r>
              <a:rPr lang="en-US" altLang="ja-JP" sz="3200" dirty="0" smtClean="0">
                <a:latin typeface="Calibri" panose="020F0502020204030204" pitchFamily="34" charset="0"/>
              </a:rPr>
              <a:t>s “part </a:t>
            </a:r>
            <a:r>
              <a:rPr lang="en-US" altLang="ja-JP" sz="3200" dirty="0">
                <a:latin typeface="Calibri" panose="020F0502020204030204" pitchFamily="34" charset="0"/>
              </a:rPr>
              <a:t>dictionary, part textbook, part encyclopedia.</a:t>
            </a:r>
            <a:r>
              <a:rPr lang="ja-JP" altLang="en-US" sz="3200" dirty="0" smtClean="0">
                <a:latin typeface="Calibri" panose="020F0502020204030204" pitchFamily="34" charset="0"/>
              </a:rPr>
              <a:t>”</a:t>
            </a:r>
            <a:endParaRPr lang="en-US" altLang="ja-JP" sz="3200" dirty="0" smtClean="0">
              <a:latin typeface="Calibri" panose="020F0502020204030204" pitchFamily="34" charset="0"/>
            </a:endParaRPr>
          </a:p>
          <a:p>
            <a:r>
              <a:rPr lang="en-US" sz="3200" dirty="0"/>
              <a:t>Some guiding principles behind AP style are:</a:t>
            </a:r>
          </a:p>
          <a:p>
            <a:pPr lvl="1"/>
            <a:r>
              <a:rPr lang="en-US" sz="3200" dirty="0"/>
              <a:t>Consistency</a:t>
            </a:r>
          </a:p>
          <a:p>
            <a:pPr lvl="1"/>
            <a:r>
              <a:rPr lang="en-US" sz="3200" dirty="0"/>
              <a:t>Clarity</a:t>
            </a:r>
          </a:p>
          <a:p>
            <a:pPr lvl="1"/>
            <a:r>
              <a:rPr lang="en-US" sz="3200" dirty="0"/>
              <a:t>Accuracy</a:t>
            </a:r>
          </a:p>
          <a:p>
            <a:pPr lvl="1"/>
            <a:r>
              <a:rPr lang="en-US" sz="3200" dirty="0"/>
              <a:t>Brevity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90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numbers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Numbers: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Spell out numbers one through nine </a:t>
            </a:r>
          </a:p>
          <a:p>
            <a:r>
              <a:rPr lang="en-US" sz="2800" dirty="0" smtClean="0"/>
              <a:t>Use numerals for 10 and above </a:t>
            </a:r>
          </a:p>
          <a:p>
            <a:r>
              <a:rPr lang="en-US" sz="2800" dirty="0" smtClean="0"/>
              <a:t>Exceptions: </a:t>
            </a:r>
          </a:p>
          <a:p>
            <a:pPr lvl="1"/>
            <a:r>
              <a:rPr lang="en-US" sz="2800" b="1" dirty="0" smtClean="0"/>
              <a:t>Age</a:t>
            </a:r>
            <a:r>
              <a:rPr lang="en-US" sz="2800" dirty="0" smtClean="0"/>
              <a:t>: She is 6 years old. </a:t>
            </a:r>
          </a:p>
          <a:p>
            <a:pPr lvl="1"/>
            <a:r>
              <a:rPr lang="en-US" sz="2800" b="1" dirty="0" smtClean="0"/>
              <a:t>Percentage</a:t>
            </a:r>
            <a:r>
              <a:rPr lang="en-US" sz="2800" dirty="0" smtClean="0"/>
              <a:t>: The stock prices went up 6 </a:t>
            </a:r>
            <a:r>
              <a:rPr lang="en-US" sz="2800" b="1" dirty="0" smtClean="0"/>
              <a:t>percent</a:t>
            </a:r>
            <a:r>
              <a:rPr lang="en-US" sz="2800" dirty="0" smtClean="0"/>
              <a:t>.  	</a:t>
            </a:r>
            <a:r>
              <a:rPr lang="en-US" sz="2800" dirty="0"/>
              <a:t> </a:t>
            </a:r>
            <a:r>
              <a:rPr lang="en-US" sz="2800" dirty="0" smtClean="0"/>
              <a:t>             (</a:t>
            </a:r>
            <a:r>
              <a:rPr lang="en-US" sz="2800" b="1" dirty="0" smtClean="0">
                <a:solidFill>
                  <a:srgbClr val="FF0000"/>
                </a:solidFill>
              </a:rPr>
              <a:t>never use the percentage sign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b="1" dirty="0" smtClean="0"/>
              <a:t>Dimensions</a:t>
            </a:r>
            <a:r>
              <a:rPr lang="en-US" sz="2800" dirty="0" smtClean="0"/>
              <a:t>: She is 5 feet 2 inches tall.</a:t>
            </a:r>
          </a:p>
          <a:p>
            <a:pPr lvl="1"/>
            <a:r>
              <a:rPr lang="en-US" sz="2800" b="1" dirty="0" smtClean="0"/>
              <a:t>Money</a:t>
            </a:r>
            <a:r>
              <a:rPr lang="en-US" sz="2800" dirty="0" smtClean="0"/>
              <a:t>: The candy bar cost $2. </a:t>
            </a:r>
          </a:p>
          <a:p>
            <a:pPr lvl="1"/>
            <a:r>
              <a:rPr lang="en-US" sz="2800" b="1" dirty="0" smtClean="0"/>
              <a:t>Dates</a:t>
            </a:r>
            <a:r>
              <a:rPr lang="en-US" sz="2800" dirty="0" smtClean="0"/>
              <a:t>: Today is Feb. 2.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1362075"/>
          </a:xfrm>
        </p:spPr>
        <p:txBody>
          <a:bodyPr/>
          <a:lstStyle/>
          <a:p>
            <a:pPr algn="ctr"/>
            <a:r>
              <a:rPr lang="en-US" dirty="0" smtClean="0"/>
              <a:t>Weather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Weather: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19" y="1981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Spell out minus and below</a:t>
            </a:r>
          </a:p>
          <a:p>
            <a:r>
              <a:rPr lang="en-US" sz="2800" dirty="0" smtClean="0"/>
              <a:t>Spell out zero </a:t>
            </a:r>
          </a:p>
          <a:p>
            <a:r>
              <a:rPr lang="en-US" sz="2800" dirty="0" smtClean="0"/>
              <a:t>Be sure to check terminology.</a:t>
            </a:r>
          </a:p>
          <a:p>
            <a:pPr lvl="1"/>
            <a:r>
              <a:rPr lang="en-US" sz="2800" dirty="0" smtClean="0"/>
              <a:t>EX: We can expect for the temperature to </a:t>
            </a:r>
            <a:r>
              <a:rPr lang="en-US" sz="2800" b="1" dirty="0" smtClean="0"/>
              <a:t>reach </a:t>
            </a:r>
            <a:r>
              <a:rPr lang="en-US" sz="2800" dirty="0" smtClean="0"/>
              <a:t>the mid </a:t>
            </a:r>
            <a:r>
              <a:rPr lang="en-US" sz="2800" b="1" dirty="0" smtClean="0"/>
              <a:t>90’s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800" dirty="0" smtClean="0"/>
              <a:t>EX: Temperatures are </a:t>
            </a:r>
            <a:r>
              <a:rPr lang="en-US" sz="2800" b="1" dirty="0" smtClean="0"/>
              <a:t>expected to fall 15 degrees </a:t>
            </a:r>
            <a:r>
              <a:rPr lang="en-US" sz="2800" dirty="0" smtClean="0"/>
              <a:t>by midnight. </a:t>
            </a:r>
          </a:p>
          <a:p>
            <a:pPr lvl="1"/>
            <a:r>
              <a:rPr lang="en-US" sz="2800" dirty="0" smtClean="0"/>
              <a:t>EX: </a:t>
            </a:r>
            <a:r>
              <a:rPr lang="en-US" sz="2800" b="1" dirty="0" smtClean="0"/>
              <a:t>A blizzard/snow </a:t>
            </a:r>
            <a:r>
              <a:rPr lang="en-US" sz="2800" dirty="0" smtClean="0"/>
              <a:t>is headed towards the piedmont.  &lt;- which one is it? Be sure to know the difference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ap</a:t>
            </a:r>
            <a:r>
              <a:rPr lang="en-US" dirty="0" smtClean="0"/>
              <a:t>?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 is different from academic writing </a:t>
            </a:r>
          </a:p>
          <a:p>
            <a:r>
              <a:rPr lang="en-US" sz="4000" dirty="0" smtClean="0"/>
              <a:t>AP is written in an inverted pyramid format (shown on next slide)</a:t>
            </a:r>
          </a:p>
          <a:p>
            <a:r>
              <a:rPr lang="en-US" sz="4000" dirty="0" smtClean="0"/>
              <a:t>AP is short and to the point</a:t>
            </a:r>
          </a:p>
          <a:p>
            <a:r>
              <a:rPr lang="en-US" sz="4000" dirty="0" smtClean="0"/>
              <a:t>There are NO citations in 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395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81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The Inverted pyramid </a:t>
            </a:r>
            <a:endParaRPr lang="en-US" dirty="0"/>
          </a:p>
        </p:txBody>
      </p:sp>
      <p:pic>
        <p:nvPicPr>
          <p:cNvPr id="20482" name="Picture 2" descr="https://upload.wikimedia.org/wikipedia/commons/thumb/c/ca/Inverted_pyramid_2.svg/400px-Inverted_pyramid_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09969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384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Inverted Pyramid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362075"/>
          </a:xfrm>
        </p:spPr>
        <p:txBody>
          <a:bodyPr/>
          <a:lstStyle/>
          <a:p>
            <a:pPr algn="ctr"/>
            <a:r>
              <a:rPr lang="en-US" dirty="0" smtClean="0"/>
              <a:t>Sentences and quotes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Sentence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sz="2800" dirty="0" smtClean="0"/>
              <a:t>Get straight to the point – avoid wordiness</a:t>
            </a:r>
          </a:p>
          <a:p>
            <a:r>
              <a:rPr lang="en-US" sz="2800" dirty="0" smtClean="0"/>
              <a:t>Paragraphs in the journalism world can be anywhere from one to three sentences. </a:t>
            </a:r>
          </a:p>
          <a:p>
            <a:r>
              <a:rPr lang="en-US" sz="2800" dirty="0" smtClean="0"/>
              <a:t>Attributions at the end of the sentence/quote. </a:t>
            </a:r>
          </a:p>
          <a:p>
            <a:pPr lvl="1"/>
            <a:r>
              <a:rPr lang="en-US" sz="2800" dirty="0" smtClean="0"/>
              <a:t>“I speak for the trees,” the </a:t>
            </a:r>
            <a:r>
              <a:rPr lang="en-US" sz="2800" dirty="0" err="1" smtClean="0"/>
              <a:t>Lorax</a:t>
            </a:r>
            <a:r>
              <a:rPr lang="en-US" sz="2800" dirty="0" smtClean="0"/>
              <a:t> said. </a:t>
            </a:r>
          </a:p>
          <a:p>
            <a:endParaRPr lang="en-US" dirty="0"/>
          </a:p>
        </p:txBody>
      </p:sp>
      <p:pic>
        <p:nvPicPr>
          <p:cNvPr id="31746" name="Picture 2" descr="http://4.bp.blogspot.com/-nIhDGmiP2Vc/T1MD0BbiWxI/AAAAAAAABeQ/3DMn5DYC3YY/s1600/lorax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7873">
            <a:off x="6395958" y="4135068"/>
            <a:ext cx="3091682" cy="337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91440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Most important to least important information</a:t>
            </a:r>
          </a:p>
          <a:p>
            <a:pPr marL="0" indent="0">
              <a:buNone/>
            </a:pPr>
            <a:r>
              <a:rPr lang="en-US" sz="2800" dirty="0" smtClean="0"/>
              <a:t>Think of your story as a train.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Train horn</a:t>
            </a:r>
            <a:r>
              <a:rPr lang="en-US" sz="2800" dirty="0" smtClean="0"/>
              <a:t>: catches your audiences attention (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lead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Fire up the engine </a:t>
            </a:r>
            <a:r>
              <a:rPr lang="en-US" sz="2800" dirty="0" smtClean="0"/>
              <a:t>– tell the important information to get the train going: What, Who, When, Where, Why and How.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Put the least important information last </a:t>
            </a:r>
            <a:r>
              <a:rPr lang="en-US" sz="2800" dirty="0" smtClean="0"/>
              <a:t>– don’t waste your train’s energy explaining the small stuff.</a:t>
            </a:r>
            <a:endParaRPr lang="en-US" sz="2800" dirty="0"/>
          </a:p>
        </p:txBody>
      </p:sp>
      <p:pic>
        <p:nvPicPr>
          <p:cNvPr id="19458" name="Picture 2" descr="C:\Users\ala01_000\AppData\Local\Microsoft\Windows\INetCache\IE\2BBHZVYS\train-30847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609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AVOID</a:t>
            </a:r>
            <a:r>
              <a:rPr lang="en-US" sz="4000" dirty="0" smtClean="0"/>
              <a:t>: flowery language, excessive wordiness, do not begin with “It”</a:t>
            </a:r>
          </a:p>
          <a:p>
            <a:r>
              <a:rPr lang="en-US" sz="4000" dirty="0" smtClean="0"/>
              <a:t>Not all leads include a “why” </a:t>
            </a:r>
          </a:p>
          <a:p>
            <a:r>
              <a:rPr lang="en-US" sz="4000" dirty="0" smtClean="0"/>
              <a:t>Leads are usually only one to two sentences long.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0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Over 100 kittens </a:t>
            </a:r>
            <a:r>
              <a:rPr lang="en-US" sz="4000" dirty="0" smtClean="0">
                <a:solidFill>
                  <a:srgbClr val="0070C0"/>
                </a:solidFill>
              </a:rPr>
              <a:t>adopted by a UNC Pembroke student at the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Robeson County Humane Society </a:t>
            </a:r>
            <a:r>
              <a:rPr lang="en-US" sz="4000" dirty="0" smtClean="0">
                <a:solidFill>
                  <a:srgbClr val="7030A0"/>
                </a:solidFill>
              </a:rPr>
              <a:t>on Feb. 24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to relieve stress for midterm exams</a:t>
            </a:r>
            <a:r>
              <a:rPr lang="en-US" sz="4000" dirty="0" smtClean="0"/>
              <a:t>.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/>
          </a:p>
        </p:txBody>
      </p:sp>
      <p:pic>
        <p:nvPicPr>
          <p:cNvPr id="18438" name="Picture 6" descr="C:\Users\ala01_000\AppData\Local\Microsoft\Windows\INetCache\IE\2BBHZVYS\Gat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7037"/>
            <a:ext cx="2590800" cy="2743200"/>
          </a:xfrm>
          <a:prstGeom prst="rect">
            <a:avLst/>
          </a:prstGeom>
          <a:noFill/>
        </p:spPr>
      </p:pic>
      <p:pic>
        <p:nvPicPr>
          <p:cNvPr id="18440" name="Picture 8" descr="C:\Users\ala01_000\AppData\Local\Microsoft\Windows\INetCache\IE\MP356YMX\cat_silhouette_3_by_clipartcotttage-d7arhzz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4636905"/>
            <a:ext cx="2503930" cy="2221095"/>
          </a:xfrm>
          <a:prstGeom prst="rect">
            <a:avLst/>
          </a:prstGeom>
          <a:noFill/>
        </p:spPr>
      </p:pic>
      <p:pic>
        <p:nvPicPr>
          <p:cNvPr id="18442" name="Picture 10" descr="http://www.clipartqueen.com/image-files/cat-playing-silhouet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8069" y="3556661"/>
            <a:ext cx="2743200" cy="3142718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6248400" y="990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478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WHEN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67600" y="5047818"/>
            <a:ext cx="914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accent3">
                    <a:lumMod val="50000"/>
                  </a:schemeClr>
                </a:solidFill>
              </a:rPr>
              <a:t>WHERE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smtClean="0"/>
              <a:t>&amp;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    WHY</a:t>
            </a:r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6" descr="C:\Users\ala01_000\AppData\Local\Microsoft\Windows\INetCache\IE\2BBHZVYS\Gat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31627" y="704910"/>
            <a:ext cx="2895600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5000" y="141858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WHAT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9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Lead Example: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302</TotalTime>
  <Words>610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Gothic</vt:lpstr>
      <vt:lpstr>Arial</vt:lpstr>
      <vt:lpstr>Calibri</vt:lpstr>
      <vt:lpstr>Corbel</vt:lpstr>
      <vt:lpstr>Wingdings</vt:lpstr>
      <vt:lpstr>Banded</vt:lpstr>
      <vt:lpstr>Associated Press </vt:lpstr>
      <vt:lpstr>What is ap?</vt:lpstr>
      <vt:lpstr>What is ap? cont.</vt:lpstr>
      <vt:lpstr>The Inverted pyramid </vt:lpstr>
      <vt:lpstr>Sentences and quotes </vt:lpstr>
      <vt:lpstr>Sentence Structure </vt:lpstr>
      <vt:lpstr>PowerPoint Presentation</vt:lpstr>
      <vt:lpstr>Leads</vt:lpstr>
      <vt:lpstr>PowerPoint Presentation</vt:lpstr>
      <vt:lpstr>AP style Guidelines and tips</vt:lpstr>
      <vt:lpstr>Abbreviations </vt:lpstr>
      <vt:lpstr>Streets</vt:lpstr>
      <vt:lpstr>States</vt:lpstr>
      <vt:lpstr>Dates</vt:lpstr>
      <vt:lpstr>Time</vt:lpstr>
      <vt:lpstr>Positions and titles</vt:lpstr>
      <vt:lpstr>Positions and Titles Cont..</vt:lpstr>
      <vt:lpstr>Capitalization </vt:lpstr>
      <vt:lpstr>DO</vt:lpstr>
      <vt:lpstr>numbers</vt:lpstr>
      <vt:lpstr>Numbers: the basics</vt:lpstr>
      <vt:lpstr>Weather </vt:lpstr>
      <vt:lpstr>Weather: Basics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style tips</dc:title>
  <dc:creator>ala011@bravemail.uncp.edu</dc:creator>
  <cp:lastModifiedBy>Ashley L Allen</cp:lastModifiedBy>
  <cp:revision>31</cp:revision>
  <dcterms:created xsi:type="dcterms:W3CDTF">2016-02-05T00:53:37Z</dcterms:created>
  <dcterms:modified xsi:type="dcterms:W3CDTF">2016-10-20T13:57:01Z</dcterms:modified>
</cp:coreProperties>
</file>