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sldIdLst>
    <p:sldId id="256" r:id="rId2"/>
    <p:sldId id="258" r:id="rId3"/>
    <p:sldId id="266" r:id="rId4"/>
    <p:sldId id="276" r:id="rId5"/>
    <p:sldId id="275" r:id="rId6"/>
    <p:sldId id="271" r:id="rId7"/>
    <p:sldId id="270" r:id="rId8"/>
    <p:sldId id="267" r:id="rId9"/>
    <p:sldId id="278" r:id="rId10"/>
    <p:sldId id="280" r:id="rId11"/>
    <p:sldId id="279" r:id="rId12"/>
    <p:sldId id="272" r:id="rId13"/>
    <p:sldId id="273" r:id="rId14"/>
    <p:sldId id="274" r:id="rId15"/>
    <p:sldId id="281" r:id="rId16"/>
    <p:sldId id="269" r:id="rId17"/>
    <p:sldId id="268" r:id="rId18"/>
    <p:sldId id="277"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A1B15"/>
    <a:srgbClr val="0F4876"/>
    <a:srgbClr val="140800"/>
    <a:srgbClr val="364044"/>
    <a:srgbClr val="371713"/>
    <a:srgbClr val="6AA68A"/>
    <a:srgbClr val="0D7686"/>
    <a:srgbClr val="72260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9" autoAdjust="0"/>
    <p:restoredTop sz="88362" autoAdjust="0"/>
  </p:normalViewPr>
  <p:slideViewPr>
    <p:cSldViewPr snapToGrid="0" snapToObjects="1">
      <p:cViewPr varScale="1">
        <p:scale>
          <a:sx n="109" d="100"/>
          <a:sy n="109" d="100"/>
        </p:scale>
        <p:origin x="192" y="232"/>
      </p:cViewPr>
      <p:guideLst>
        <p:guide orient="horz" pos="2160"/>
        <p:guide pos="2880"/>
        <p:guide orient="horz" pos="214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8BA96-5DA3-B748-9803-BAC60ACC1A52}" type="datetimeFigureOut">
              <a:rPr lang="en-US" smtClean="0"/>
              <a:t>9/11/20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68EEB4-5E1F-3C4F-86F0-B25C5ECEA5E9}" type="slidenum">
              <a:rPr lang="en-US" smtClean="0"/>
              <a:t>‹#›</a:t>
            </a:fld>
            <a:endParaRPr lang="en-US"/>
          </a:p>
        </p:txBody>
      </p:sp>
    </p:spTree>
    <p:extLst>
      <p:ext uri="{BB962C8B-B14F-4D97-AF65-F5344CB8AC3E}">
        <p14:creationId xmlns:p14="http://schemas.microsoft.com/office/powerpoint/2010/main" val="32388028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8EEB4-5E1F-3C4F-86F0-B25C5ECEA5E9}" type="slidenum">
              <a:rPr lang="en-US" smtClean="0"/>
              <a:t>2</a:t>
            </a:fld>
            <a:endParaRPr lang="en-US"/>
          </a:p>
        </p:txBody>
      </p:sp>
    </p:spTree>
    <p:extLst>
      <p:ext uri="{BB962C8B-B14F-4D97-AF65-F5344CB8AC3E}">
        <p14:creationId xmlns:p14="http://schemas.microsoft.com/office/powerpoint/2010/main" val="717197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12</a:t>
            </a:fld>
            <a:endParaRPr lang="en-US"/>
          </a:p>
        </p:txBody>
      </p:sp>
    </p:spTree>
    <p:extLst>
      <p:ext uri="{BB962C8B-B14F-4D97-AF65-F5344CB8AC3E}">
        <p14:creationId xmlns:p14="http://schemas.microsoft.com/office/powerpoint/2010/main" val="213055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Jeanne is ULAC ERAC chair for subcommittee for educational affordability</a:t>
            </a:r>
          </a:p>
          <a:p>
            <a:endParaRPr lang="en-US" dirty="0"/>
          </a:p>
        </p:txBody>
      </p:sp>
      <p:sp>
        <p:nvSpPr>
          <p:cNvPr id="4" name="Slide Number Placeholder 3"/>
          <p:cNvSpPr>
            <a:spLocks noGrp="1"/>
          </p:cNvSpPr>
          <p:nvPr>
            <p:ph type="sldNum" sz="quarter" idx="5"/>
          </p:nvPr>
        </p:nvSpPr>
        <p:spPr/>
        <p:txBody>
          <a:bodyPr/>
          <a:lstStyle/>
          <a:p>
            <a:fld id="{6F68EEB4-5E1F-3C4F-86F0-B25C5ECEA5E9}" type="slidenum">
              <a:rPr lang="en-US" smtClean="0"/>
              <a:t>13</a:t>
            </a:fld>
            <a:endParaRPr lang="en-US"/>
          </a:p>
        </p:txBody>
      </p:sp>
    </p:spTree>
    <p:extLst>
      <p:ext uri="{BB962C8B-B14F-4D97-AF65-F5344CB8AC3E}">
        <p14:creationId xmlns:p14="http://schemas.microsoft.com/office/powerpoint/2010/main" val="2903018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this is not a COVID map! Larger/darker circles show geographic access to the course collections. </a:t>
            </a:r>
          </a:p>
        </p:txBody>
      </p:sp>
      <p:sp>
        <p:nvSpPr>
          <p:cNvPr id="4" name="Slide Number Placeholder 3"/>
          <p:cNvSpPr>
            <a:spLocks noGrp="1"/>
          </p:cNvSpPr>
          <p:nvPr>
            <p:ph type="sldNum" sz="quarter" idx="5"/>
          </p:nvPr>
        </p:nvSpPr>
        <p:spPr/>
        <p:txBody>
          <a:bodyPr/>
          <a:lstStyle/>
          <a:p>
            <a:fld id="{6F68EEB4-5E1F-3C4F-86F0-B25C5ECEA5E9}" type="slidenum">
              <a:rPr lang="en-US" smtClean="0"/>
              <a:t>14</a:t>
            </a:fld>
            <a:endParaRPr lang="en-US"/>
          </a:p>
        </p:txBody>
      </p:sp>
    </p:spTree>
    <p:extLst>
      <p:ext uri="{BB962C8B-B14F-4D97-AF65-F5344CB8AC3E}">
        <p14:creationId xmlns:p14="http://schemas.microsoft.com/office/powerpoint/2010/main" val="2059652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20-40 resources identified and organized per module.  CALC 1 and 2 are outliers each with over 1250 videos, texts, assignments, and activities covering 50 or so outcomes </a:t>
            </a:r>
            <a:r>
              <a:rPr lang="en-US"/>
              <a:t>per collection. </a:t>
            </a:r>
          </a:p>
        </p:txBody>
      </p:sp>
      <p:sp>
        <p:nvSpPr>
          <p:cNvPr id="4" name="Slide Number Placeholder 3"/>
          <p:cNvSpPr>
            <a:spLocks noGrp="1"/>
          </p:cNvSpPr>
          <p:nvPr>
            <p:ph type="sldNum" sz="quarter" idx="5"/>
          </p:nvPr>
        </p:nvSpPr>
        <p:spPr/>
        <p:txBody>
          <a:bodyPr/>
          <a:lstStyle/>
          <a:p>
            <a:fld id="{6F68EEB4-5E1F-3C4F-86F0-B25C5ECEA5E9}" type="slidenum">
              <a:rPr lang="en-US" smtClean="0"/>
              <a:t>15</a:t>
            </a:fld>
            <a:endParaRPr lang="en-US"/>
          </a:p>
        </p:txBody>
      </p:sp>
    </p:spTree>
    <p:extLst>
      <p:ext uri="{BB962C8B-B14F-4D97-AF65-F5344CB8AC3E}">
        <p14:creationId xmlns:p14="http://schemas.microsoft.com/office/powerpoint/2010/main" val="2478521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licensed artifacts (to house UNC system faculty created creative commons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Next collections for Accounting, Anatomy/</a:t>
            </a:r>
            <a:r>
              <a:rPr lang="en-US" sz="1200" dirty="0" err="1"/>
              <a:t>Phy</a:t>
            </a:r>
            <a:r>
              <a:rPr lang="en-US" sz="1200" dirty="0"/>
              <a:t>, ORGO, Quantitative Reasoning, Stats, </a:t>
            </a:r>
          </a:p>
          <a:p>
            <a:endParaRPr lang="en-US" dirty="0"/>
          </a:p>
        </p:txBody>
      </p:sp>
      <p:sp>
        <p:nvSpPr>
          <p:cNvPr id="4" name="Slide Number Placeholder 3"/>
          <p:cNvSpPr>
            <a:spLocks noGrp="1"/>
          </p:cNvSpPr>
          <p:nvPr>
            <p:ph type="sldNum" sz="quarter" idx="5"/>
          </p:nvPr>
        </p:nvSpPr>
        <p:spPr/>
        <p:txBody>
          <a:bodyPr/>
          <a:lstStyle/>
          <a:p>
            <a:fld id="{6F68EEB4-5E1F-3C4F-86F0-B25C5ECEA5E9}" type="slidenum">
              <a:rPr lang="en-US" smtClean="0"/>
              <a:t>16</a:t>
            </a:fld>
            <a:endParaRPr lang="en-US"/>
          </a:p>
        </p:txBody>
      </p:sp>
    </p:spTree>
    <p:extLst>
      <p:ext uri="{BB962C8B-B14F-4D97-AF65-F5344CB8AC3E}">
        <p14:creationId xmlns:p14="http://schemas.microsoft.com/office/powerpoint/2010/main" val="4097005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17</a:t>
            </a:fld>
            <a:endParaRPr lang="en-US"/>
          </a:p>
        </p:txBody>
      </p:sp>
    </p:spTree>
    <p:extLst>
      <p:ext uri="{BB962C8B-B14F-4D97-AF65-F5344CB8AC3E}">
        <p14:creationId xmlns:p14="http://schemas.microsoft.com/office/powerpoint/2010/main" val="2067162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buNone/>
            </a:pPr>
            <a:r>
              <a:rPr lang="en-US" sz="1200" dirty="0"/>
              <a:t>Thank you!</a:t>
            </a:r>
          </a:p>
          <a:p>
            <a:endParaRPr lang="en-US" dirty="0"/>
          </a:p>
        </p:txBody>
      </p:sp>
      <p:sp>
        <p:nvSpPr>
          <p:cNvPr id="4" name="Slide Number Placeholder 3"/>
          <p:cNvSpPr>
            <a:spLocks noGrp="1"/>
          </p:cNvSpPr>
          <p:nvPr>
            <p:ph type="sldNum" sz="quarter" idx="5"/>
          </p:nvPr>
        </p:nvSpPr>
        <p:spPr/>
        <p:txBody>
          <a:bodyPr/>
          <a:lstStyle/>
          <a:p>
            <a:fld id="{6F68EEB4-5E1F-3C4F-86F0-B25C5ECEA5E9}" type="slidenum">
              <a:rPr lang="en-US" smtClean="0"/>
              <a:t>18</a:t>
            </a:fld>
            <a:endParaRPr lang="en-US"/>
          </a:p>
        </p:txBody>
      </p:sp>
    </p:spTree>
    <p:extLst>
      <p:ext uri="{BB962C8B-B14F-4D97-AF65-F5344CB8AC3E}">
        <p14:creationId xmlns:p14="http://schemas.microsoft.com/office/powerpoint/2010/main" val="110655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economics of scale</a:t>
            </a:r>
          </a:p>
          <a:p>
            <a:r>
              <a:rPr lang="en-US" dirty="0"/>
              <a:t>Faculty who were ready to hit the ground running versus faculty new to the project</a:t>
            </a:r>
          </a:p>
        </p:txBody>
      </p:sp>
      <p:sp>
        <p:nvSpPr>
          <p:cNvPr id="4" name="Slide Number Placeholder 3"/>
          <p:cNvSpPr>
            <a:spLocks noGrp="1"/>
          </p:cNvSpPr>
          <p:nvPr>
            <p:ph type="sldNum" sz="quarter" idx="5"/>
          </p:nvPr>
        </p:nvSpPr>
        <p:spPr/>
        <p:txBody>
          <a:bodyPr/>
          <a:lstStyle/>
          <a:p>
            <a:fld id="{6F68EEB4-5E1F-3C4F-86F0-B25C5ECEA5E9}" type="slidenum">
              <a:rPr lang="en-US" smtClean="0"/>
              <a:t>4</a:t>
            </a:fld>
            <a:endParaRPr lang="en-US"/>
          </a:p>
        </p:txBody>
      </p:sp>
    </p:spTree>
    <p:extLst>
      <p:ext uri="{BB962C8B-B14F-4D97-AF65-F5344CB8AC3E}">
        <p14:creationId xmlns:p14="http://schemas.microsoft.com/office/powerpoint/2010/main" val="1974398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buNone/>
            </a:pPr>
            <a:r>
              <a:rPr lang="en-US" sz="1200" dirty="0"/>
              <a:t>Junior faculty with seasoned tenure track</a:t>
            </a:r>
          </a:p>
          <a:p>
            <a:pPr marL="0" indent="0" fontAlgn="base">
              <a:buNone/>
            </a:pPr>
            <a:r>
              <a:rPr lang="en-US" sz="1200" dirty="0"/>
              <a:t>Each team had four to five faculty supported by 1-2 instructional designers, and a librarian</a:t>
            </a:r>
          </a:p>
          <a:p>
            <a:pPr marL="0" indent="0" fontAlgn="base">
              <a:buNone/>
            </a:pPr>
            <a:r>
              <a:rPr lang="en-US" sz="1200" dirty="0"/>
              <a:t>Pedagogy experts with technologically savvy</a:t>
            </a:r>
          </a:p>
          <a:p>
            <a:pPr marL="0" indent="0" fontAlgn="base">
              <a:buNone/>
            </a:pPr>
            <a:r>
              <a:rPr lang="en-US" sz="1200" dirty="0"/>
              <a:t>Teams identified student learning outcomes </a:t>
            </a:r>
          </a:p>
          <a:p>
            <a:pPr marL="0" indent="0" fontAlgn="base">
              <a:buNone/>
            </a:pPr>
            <a:r>
              <a:rPr lang="en-US" sz="1200" dirty="0"/>
              <a:t>Utilized backward design</a:t>
            </a:r>
          </a:p>
          <a:p>
            <a:pPr marL="0" indent="0" fontAlgn="base">
              <a:buNone/>
            </a:pPr>
            <a:r>
              <a:rPr lang="en-US" sz="1200" dirty="0"/>
              <a:t>Solid faculty development in online course design for some of our faculty! </a:t>
            </a:r>
          </a:p>
          <a:p>
            <a:pPr marL="0" indent="0" fontAlgn="base">
              <a:buNone/>
            </a:pPr>
            <a:r>
              <a:rPr lang="en-US" sz="1200" dirty="0"/>
              <a:t>During the last week when they recorded webinars, this group sent out virtual hugs to each other and invited everyone to mountain and beach houses once we make it through the pandemic. </a:t>
            </a:r>
          </a:p>
          <a:p>
            <a:endParaRPr lang="en-US" dirty="0"/>
          </a:p>
        </p:txBody>
      </p:sp>
      <p:sp>
        <p:nvSpPr>
          <p:cNvPr id="4" name="Slide Number Placeholder 3"/>
          <p:cNvSpPr>
            <a:spLocks noGrp="1"/>
          </p:cNvSpPr>
          <p:nvPr>
            <p:ph type="sldNum" sz="quarter" idx="5"/>
          </p:nvPr>
        </p:nvSpPr>
        <p:spPr/>
        <p:txBody>
          <a:bodyPr/>
          <a:lstStyle/>
          <a:p>
            <a:fld id="{6F68EEB4-5E1F-3C4F-86F0-B25C5ECEA5E9}" type="slidenum">
              <a:rPr lang="en-US" smtClean="0"/>
              <a:t>5</a:t>
            </a:fld>
            <a:endParaRPr lang="en-US"/>
          </a:p>
        </p:txBody>
      </p:sp>
    </p:spTree>
    <p:extLst>
      <p:ext uri="{BB962C8B-B14F-4D97-AF65-F5344CB8AC3E}">
        <p14:creationId xmlns:p14="http://schemas.microsoft.com/office/powerpoint/2010/main" val="1668046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6</a:t>
            </a:fld>
            <a:endParaRPr lang="en-US"/>
          </a:p>
        </p:txBody>
      </p:sp>
    </p:spTree>
    <p:extLst>
      <p:ext uri="{BB962C8B-B14F-4D97-AF65-F5344CB8AC3E}">
        <p14:creationId xmlns:p14="http://schemas.microsoft.com/office/powerpoint/2010/main" val="2847597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7</a:t>
            </a:fld>
            <a:endParaRPr lang="en-US"/>
          </a:p>
        </p:txBody>
      </p:sp>
    </p:spTree>
    <p:extLst>
      <p:ext uri="{BB962C8B-B14F-4D97-AF65-F5344CB8AC3E}">
        <p14:creationId xmlns:p14="http://schemas.microsoft.com/office/powerpoint/2010/main" val="2763631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68EEB4-5E1F-3C4F-86F0-B25C5ECEA5E9}" type="slidenum">
              <a:rPr lang="en-US" smtClean="0"/>
              <a:t>8</a:t>
            </a:fld>
            <a:endParaRPr lang="en-US"/>
          </a:p>
        </p:txBody>
      </p:sp>
    </p:spTree>
    <p:extLst>
      <p:ext uri="{BB962C8B-B14F-4D97-AF65-F5344CB8AC3E}">
        <p14:creationId xmlns:p14="http://schemas.microsoft.com/office/powerpoint/2010/main" val="3620625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 example of a curriculum map.  All of the course collections mapped curriculum based on student learning outcomes.  In addition to building an enormous trove of resources for UNC System Faculty, this was hands on faculty development in constructing pedagogically sound courses.</a:t>
            </a:r>
          </a:p>
        </p:txBody>
      </p:sp>
      <p:sp>
        <p:nvSpPr>
          <p:cNvPr id="4" name="Slide Number Placeholder 3"/>
          <p:cNvSpPr>
            <a:spLocks noGrp="1"/>
          </p:cNvSpPr>
          <p:nvPr>
            <p:ph type="sldNum" sz="quarter" idx="5"/>
          </p:nvPr>
        </p:nvSpPr>
        <p:spPr/>
        <p:txBody>
          <a:bodyPr/>
          <a:lstStyle/>
          <a:p>
            <a:fld id="{6F68EEB4-5E1F-3C4F-86F0-B25C5ECEA5E9}" type="slidenum">
              <a:rPr lang="en-US" smtClean="0"/>
              <a:t>9</a:t>
            </a:fld>
            <a:endParaRPr lang="en-US"/>
          </a:p>
        </p:txBody>
      </p:sp>
    </p:spTree>
    <p:extLst>
      <p:ext uri="{BB962C8B-B14F-4D97-AF65-F5344CB8AC3E}">
        <p14:creationId xmlns:p14="http://schemas.microsoft.com/office/powerpoint/2010/main" val="3179739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10</a:t>
            </a:fld>
            <a:endParaRPr lang="en-US"/>
          </a:p>
        </p:txBody>
      </p:sp>
    </p:spTree>
    <p:extLst>
      <p:ext uri="{BB962C8B-B14F-4D97-AF65-F5344CB8AC3E}">
        <p14:creationId xmlns:p14="http://schemas.microsoft.com/office/powerpoint/2010/main" val="2467895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68EEB4-5E1F-3C4F-86F0-B25C5ECEA5E9}" type="slidenum">
              <a:rPr lang="en-US" smtClean="0"/>
              <a:t>11</a:t>
            </a:fld>
            <a:endParaRPr lang="en-US"/>
          </a:p>
        </p:txBody>
      </p:sp>
    </p:spTree>
    <p:extLst>
      <p:ext uri="{BB962C8B-B14F-4D97-AF65-F5344CB8AC3E}">
        <p14:creationId xmlns:p14="http://schemas.microsoft.com/office/powerpoint/2010/main" val="2054138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9.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9C5AD27-FA13-AA44-A0DD-9F29A65370A6}"/>
              </a:ext>
            </a:extLst>
          </p:cNvPr>
          <p:cNvSpPr>
            <a:spLocks noGrp="1"/>
          </p:cNvSpPr>
          <p:nvPr>
            <p:ph type="sldNum" sz="quarter" idx="10"/>
          </p:nvPr>
        </p:nvSpPr>
        <p:spPr/>
        <p:txBody>
          <a:bodyPr/>
          <a:lstStyle/>
          <a:p>
            <a:fld id="{95FDE913-508A-8F41-B74F-DB06C609F153}" type="slidenum">
              <a:rPr lang="en-US" smtClean="0"/>
              <a:t>‹#›</a:t>
            </a:fld>
            <a:endParaRPr lang="en-US" dirty="0"/>
          </a:p>
        </p:txBody>
      </p:sp>
    </p:spTree>
    <p:extLst>
      <p:ext uri="{BB962C8B-B14F-4D97-AF65-F5344CB8AC3E}">
        <p14:creationId xmlns:p14="http://schemas.microsoft.com/office/powerpoint/2010/main" val="1673830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1)">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33861" y="2704985"/>
            <a:ext cx="8476278" cy="1155569"/>
          </a:xfrm>
          <a:prstGeom prst="rect">
            <a:avLst/>
          </a:prstGeom>
        </p:spPr>
        <p:txBody>
          <a:bodyPr lIns="0" tIns="0" rIns="0" bIns="0" anchor="ctr" anchorCtr="0">
            <a:normAutofit/>
          </a:bodyPr>
          <a:lstStyle>
            <a:lvl1pPr>
              <a:defRPr sz="6000" b="1" cap="all" normalizeH="0" baseline="0">
                <a:solidFill>
                  <a:schemeClr val="accent1"/>
                </a:solidFill>
              </a:defRPr>
            </a:lvl1pPr>
          </a:lstStyle>
          <a:p>
            <a:r>
              <a:rPr lang="en-US" dirty="0"/>
              <a:t>Click to title</a:t>
            </a:r>
          </a:p>
        </p:txBody>
      </p:sp>
      <p:sp>
        <p:nvSpPr>
          <p:cNvPr id="3" name="Subtitle 2"/>
          <p:cNvSpPr>
            <a:spLocks noGrp="1"/>
          </p:cNvSpPr>
          <p:nvPr>
            <p:ph type="subTitle" idx="1"/>
          </p:nvPr>
        </p:nvSpPr>
        <p:spPr>
          <a:xfrm>
            <a:off x="1371600" y="3936600"/>
            <a:ext cx="6400800" cy="679927"/>
          </a:xfrm>
          <a:prstGeom prst="rect">
            <a:avLst/>
          </a:prstGeom>
        </p:spPr>
        <p:txBody>
          <a:bodyPr lIns="0" tIns="0" rIns="0" bIns="0" anchor="ctr" anchorCtr="0">
            <a:normAutofit/>
          </a:bodyPr>
          <a:lstStyle>
            <a:lvl1pPr marL="0" indent="0" algn="ctr">
              <a:buNone/>
              <a:defRPr sz="30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Rectangle 8">
            <a:extLst>
              <a:ext uri="{FF2B5EF4-FFF2-40B4-BE49-F238E27FC236}">
                <a16:creationId xmlns:a16="http://schemas.microsoft.com/office/drawing/2014/main" id="{20607B65-C988-EB4A-9313-96C8B5B026DF}"/>
              </a:ext>
            </a:extLst>
          </p:cNvPr>
          <p:cNvSpPr>
            <a:spLocks noChangeAspect="1"/>
          </p:cNvSpPr>
          <p:nvPr userDrawn="1"/>
        </p:nvSpPr>
        <p:spPr>
          <a:xfrm>
            <a:off x="2995300" y="1061959"/>
            <a:ext cx="3154025" cy="1261610"/>
          </a:xfrm>
          <a:prstGeom prst="rect">
            <a:avLst/>
          </a:prstGeom>
          <a:noFill/>
          <a:ln w="57150" cmpd="sng">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10" name="Picture 9">
            <a:extLst>
              <a:ext uri="{FF2B5EF4-FFF2-40B4-BE49-F238E27FC236}">
                <a16:creationId xmlns:a16="http://schemas.microsoft.com/office/drawing/2014/main" id="{1275A7FD-E491-6E4F-B972-8E075ADC718C}"/>
              </a:ext>
            </a:extLst>
          </p:cNvPr>
          <p:cNvPicPr>
            <a:picLocks noChangeAspect="1"/>
          </p:cNvPicPr>
          <p:nvPr userDrawn="1"/>
        </p:nvPicPr>
        <p:blipFill>
          <a:blip r:embed="rId2"/>
          <a:stretch>
            <a:fillRect/>
          </a:stretch>
        </p:blipFill>
        <p:spPr>
          <a:xfrm>
            <a:off x="3337560" y="1613941"/>
            <a:ext cx="2468880" cy="236220"/>
          </a:xfrm>
          <a:prstGeom prst="rect">
            <a:avLst/>
          </a:prstGeom>
        </p:spPr>
      </p:pic>
      <p:sp>
        <p:nvSpPr>
          <p:cNvPr id="12" name="Slide Number Placeholder 11">
            <a:extLst>
              <a:ext uri="{FF2B5EF4-FFF2-40B4-BE49-F238E27FC236}">
                <a16:creationId xmlns:a16="http://schemas.microsoft.com/office/drawing/2014/main" id="{E60ECC59-C476-174B-8E6F-BEC9977C7542}"/>
              </a:ext>
            </a:extLst>
          </p:cNvPr>
          <p:cNvSpPr>
            <a:spLocks noGrp="1"/>
          </p:cNvSpPr>
          <p:nvPr>
            <p:ph type="sldNum" sz="quarter" idx="10"/>
          </p:nvPr>
        </p:nvSpPr>
        <p:spPr/>
        <p:txBody>
          <a:bodyPr/>
          <a:lstStyle/>
          <a:p>
            <a:fld id="{95FDE913-508A-8F41-B74F-DB06C609F153}" type="slidenum">
              <a:rPr lang="en-US" smtClean="0"/>
              <a:t>‹#›</a:t>
            </a:fld>
            <a:endParaRPr lang="en-US" dirty="0"/>
          </a:p>
        </p:txBody>
      </p:sp>
    </p:spTree>
    <p:extLst>
      <p:ext uri="{BB962C8B-B14F-4D97-AF65-F5344CB8AC3E}">
        <p14:creationId xmlns:p14="http://schemas.microsoft.com/office/powerpoint/2010/main" val="1695688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2)">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704985"/>
            <a:ext cx="7772400" cy="1155569"/>
          </a:xfrm>
          <a:prstGeom prst="rect">
            <a:avLst/>
          </a:prstGeom>
        </p:spPr>
        <p:txBody>
          <a:bodyPr>
            <a:normAutofit/>
          </a:bodyPr>
          <a:lstStyle>
            <a:lvl1pPr>
              <a:defRPr sz="5000" b="0" cap="all" normalizeH="0">
                <a:solidFill>
                  <a:schemeClr val="accent1"/>
                </a:solidFill>
              </a:defRPr>
            </a:lvl1pPr>
          </a:lstStyle>
          <a:p>
            <a:r>
              <a:rPr lang="en-US" dirty="0"/>
              <a:t>Click to edit title</a:t>
            </a:r>
          </a:p>
        </p:txBody>
      </p:sp>
      <p:sp>
        <p:nvSpPr>
          <p:cNvPr id="3" name="Subtitle 2"/>
          <p:cNvSpPr>
            <a:spLocks noGrp="1"/>
          </p:cNvSpPr>
          <p:nvPr>
            <p:ph type="subTitle" idx="1"/>
          </p:nvPr>
        </p:nvSpPr>
        <p:spPr>
          <a:xfrm>
            <a:off x="1371600" y="3936600"/>
            <a:ext cx="6400800" cy="679927"/>
          </a:xfrm>
          <a:prstGeom prst="rect">
            <a:avLst/>
          </a:prstGeom>
        </p:spPr>
        <p:txBody>
          <a:bodyPr>
            <a:normAutofit/>
          </a:bodyPr>
          <a:lstStyle>
            <a:lvl1pPr marL="0" indent="0" algn="ctr">
              <a:buNone/>
              <a:defRPr sz="26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Rectangle 6"/>
          <p:cNvSpPr>
            <a:spLocks noChangeAspect="1"/>
          </p:cNvSpPr>
          <p:nvPr userDrawn="1"/>
        </p:nvSpPr>
        <p:spPr>
          <a:xfrm>
            <a:off x="365874" y="1342495"/>
            <a:ext cx="8412252" cy="4173010"/>
          </a:xfrm>
          <a:prstGeom prst="rect">
            <a:avLst/>
          </a:prstGeom>
          <a:noFill/>
          <a:ln w="28575" cmpd="sng">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8A462E8-704A-9A42-98B6-EF76F0E30C8D}"/>
              </a:ext>
            </a:extLst>
          </p:cNvPr>
          <p:cNvPicPr>
            <a:picLocks noChangeAspect="1"/>
          </p:cNvPicPr>
          <p:nvPr userDrawn="1"/>
        </p:nvPicPr>
        <p:blipFill>
          <a:blip r:embed="rId2"/>
          <a:stretch>
            <a:fillRect/>
          </a:stretch>
        </p:blipFill>
        <p:spPr>
          <a:xfrm>
            <a:off x="2929701" y="1828800"/>
            <a:ext cx="3291840" cy="314960"/>
          </a:xfrm>
          <a:prstGeom prst="rect">
            <a:avLst/>
          </a:prstGeom>
        </p:spPr>
      </p:pic>
      <p:sp>
        <p:nvSpPr>
          <p:cNvPr id="4" name="Slide Number Placeholder 3">
            <a:extLst>
              <a:ext uri="{FF2B5EF4-FFF2-40B4-BE49-F238E27FC236}">
                <a16:creationId xmlns:a16="http://schemas.microsoft.com/office/drawing/2014/main" id="{6A6FF5CD-D4BE-E24F-8F8D-F17ACAF22AB3}"/>
              </a:ext>
            </a:extLst>
          </p:cNvPr>
          <p:cNvSpPr>
            <a:spLocks noGrp="1"/>
          </p:cNvSpPr>
          <p:nvPr>
            <p:ph type="sldNum" sz="quarter" idx="10"/>
          </p:nvPr>
        </p:nvSpPr>
        <p:spPr/>
        <p:txBody>
          <a:bodyPr/>
          <a:lstStyle/>
          <a:p>
            <a:fld id="{95FDE913-508A-8F41-B74F-DB06C609F153}" type="slidenum">
              <a:rPr lang="en-US" smtClean="0"/>
              <a:t>‹#›</a:t>
            </a:fld>
            <a:endParaRPr lang="en-US" dirty="0"/>
          </a:p>
        </p:txBody>
      </p:sp>
    </p:spTree>
    <p:extLst>
      <p:ext uri="{BB962C8B-B14F-4D97-AF65-F5344CB8AC3E}">
        <p14:creationId xmlns:p14="http://schemas.microsoft.com/office/powerpoint/2010/main" val="3898132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Content Slide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43415"/>
          </a:xfrm>
          <a:prstGeom prst="rect">
            <a:avLst/>
          </a:prstGeom>
        </p:spPr>
        <p:txBody>
          <a:bodyPr>
            <a:normAutofit/>
          </a:bodyPr>
          <a:lstStyle>
            <a:lvl1pPr>
              <a:defRPr sz="3200" b="1" baseline="0">
                <a:solidFill>
                  <a:schemeClr val="accent1"/>
                </a:solidFill>
              </a:defRPr>
            </a:lvl1pPr>
          </a:lstStyle>
          <a:p>
            <a:r>
              <a:rPr lang="en-US" dirty="0"/>
              <a:t>ADD SLIDE TITLE</a:t>
            </a:r>
          </a:p>
        </p:txBody>
      </p:sp>
      <p:sp>
        <p:nvSpPr>
          <p:cNvPr id="3" name="Content Placeholder 2"/>
          <p:cNvSpPr>
            <a:spLocks noGrp="1"/>
          </p:cNvSpPr>
          <p:nvPr>
            <p:ph idx="1"/>
          </p:nvPr>
        </p:nvSpPr>
        <p:spPr>
          <a:xfrm>
            <a:off x="457200" y="1169250"/>
            <a:ext cx="8229600" cy="4956914"/>
          </a:xfrm>
          <a:prstGeom prst="rect">
            <a:avLst/>
          </a:prstGeom>
        </p:spPr>
        <p:txBody>
          <a:bodyPr/>
          <a:lstStyle>
            <a:lvl1pPr>
              <a:defRPr>
                <a:solidFill>
                  <a:schemeClr val="accent1"/>
                </a:solidFill>
              </a:defRPr>
            </a:lvl1pPr>
            <a:lvl2pPr marL="742950" indent="-285750">
              <a:buClr>
                <a:srgbClr val="4A1B15"/>
              </a:buClr>
              <a:buSzPct val="75000"/>
              <a:buFont typeface="Courier New"/>
              <a:buChar char="o"/>
              <a:defRPr>
                <a:solidFill>
                  <a:schemeClr val="accent1"/>
                </a:solidFill>
              </a:defRPr>
            </a:lvl2pPr>
            <a:lvl3pPr marL="1143000" indent="-228600">
              <a:buSzPct val="75000"/>
              <a:buFont typeface="Arial"/>
              <a:buChar char="•"/>
              <a:defRPr>
                <a:solidFill>
                  <a:schemeClr val="accent1"/>
                </a:solidFill>
              </a:defRPr>
            </a:lvl3pPr>
            <a:lvl4pPr>
              <a:defRPr>
                <a:solidFill>
                  <a:schemeClr val="accent1"/>
                </a:solidFill>
              </a:defRPr>
            </a:lvl4pPr>
            <a:lvl5pPr>
              <a:defRPr>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a:spLocks/>
          </p:cNvSpPr>
          <p:nvPr userDrawn="1"/>
        </p:nvSpPr>
        <p:spPr>
          <a:xfrm>
            <a:off x="457200" y="6209117"/>
            <a:ext cx="1463040" cy="524147"/>
          </a:xfrm>
          <a:prstGeom prst="rect">
            <a:avLst/>
          </a:prstGeom>
          <a:no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p:nvPr userDrawn="1"/>
        </p:nvCxnSpPr>
        <p:spPr>
          <a:xfrm>
            <a:off x="3458603" y="1018053"/>
            <a:ext cx="2226794"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5F63BC07-5083-0E45-AFE4-19E78E56D0FC}"/>
              </a:ext>
            </a:extLst>
          </p:cNvPr>
          <p:cNvPicPr>
            <a:picLocks noChangeAspect="1"/>
          </p:cNvPicPr>
          <p:nvPr userDrawn="1"/>
        </p:nvPicPr>
        <p:blipFill>
          <a:blip r:embed="rId2"/>
          <a:stretch>
            <a:fillRect/>
          </a:stretch>
        </p:blipFill>
        <p:spPr>
          <a:xfrm>
            <a:off x="457200" y="6277361"/>
            <a:ext cx="2637173" cy="252322"/>
          </a:xfrm>
          <a:prstGeom prst="rect">
            <a:avLst/>
          </a:prstGeom>
          <a:ln>
            <a:noFill/>
          </a:ln>
        </p:spPr>
      </p:pic>
      <p:sp>
        <p:nvSpPr>
          <p:cNvPr id="4" name="Slide Number Placeholder 3">
            <a:extLst>
              <a:ext uri="{FF2B5EF4-FFF2-40B4-BE49-F238E27FC236}">
                <a16:creationId xmlns:a16="http://schemas.microsoft.com/office/drawing/2014/main" id="{79AD592E-D86C-2B43-9FA9-F27EC01AD7E1}"/>
              </a:ext>
            </a:extLst>
          </p:cNvPr>
          <p:cNvSpPr>
            <a:spLocks noGrp="1"/>
          </p:cNvSpPr>
          <p:nvPr>
            <p:ph type="sldNum" sz="quarter" idx="10"/>
          </p:nvPr>
        </p:nvSpPr>
        <p:spPr/>
        <p:txBody>
          <a:bodyPr/>
          <a:lstStyle/>
          <a:p>
            <a:fld id="{95FDE913-508A-8F41-B74F-DB06C609F153}" type="slidenum">
              <a:rPr lang="en-US" smtClean="0"/>
              <a:t>‹#›</a:t>
            </a:fld>
            <a:endParaRPr lang="en-US" dirty="0"/>
          </a:p>
        </p:txBody>
      </p:sp>
    </p:spTree>
    <p:extLst>
      <p:ext uri="{BB962C8B-B14F-4D97-AF65-F5344CB8AC3E}">
        <p14:creationId xmlns:p14="http://schemas.microsoft.com/office/powerpoint/2010/main" val="147429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Slide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49090"/>
            <a:ext cx="4038600" cy="4977074"/>
          </a:xfrm>
          <a:prstGeom prst="rect">
            <a:avLst/>
          </a:prstGeom>
        </p:spPr>
        <p:txBody>
          <a:bodyPr/>
          <a:lstStyle>
            <a:lvl1pPr>
              <a:defRPr sz="2800">
                <a:solidFill>
                  <a:schemeClr val="accent1"/>
                </a:solidFill>
              </a:defRPr>
            </a:lvl1pPr>
            <a:lvl2pPr marL="800100" indent="-342900">
              <a:buSzPct val="75000"/>
              <a:buFont typeface="Courier New"/>
              <a:buChar char="o"/>
              <a:defRPr sz="2400">
                <a:solidFill>
                  <a:schemeClr val="accent1"/>
                </a:solidFill>
              </a:defRPr>
            </a:lvl2pPr>
            <a:lvl3pPr>
              <a:defRPr sz="2000">
                <a:solidFill>
                  <a:schemeClr val="accent1"/>
                </a:solidFill>
              </a:defRPr>
            </a:lvl3pPr>
            <a:lvl4pPr>
              <a:defRPr sz="1800">
                <a:solidFill>
                  <a:schemeClr val="accent1"/>
                </a:solidFill>
              </a:defRPr>
            </a:lvl4pPr>
            <a:lvl5pPr>
              <a:defRPr sz="1800">
                <a:solidFill>
                  <a:schemeClr val="accent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149090"/>
            <a:ext cx="4038600" cy="4977073"/>
          </a:xfrm>
          <a:prstGeom prst="rect">
            <a:avLst/>
          </a:prstGeom>
        </p:spPr>
        <p:txBody>
          <a:bodyPr/>
          <a:lstStyle>
            <a:lvl1pPr>
              <a:defRPr sz="2800">
                <a:solidFill>
                  <a:schemeClr val="accent1"/>
                </a:solidFill>
              </a:defRPr>
            </a:lvl1pPr>
            <a:lvl2pPr marL="742950" indent="-285750">
              <a:buSzPct val="75000"/>
              <a:buFont typeface="Courier New"/>
              <a:buChar char="o"/>
              <a:defRPr sz="2400">
                <a:solidFill>
                  <a:schemeClr val="accent1"/>
                </a:solidFill>
              </a:defRPr>
            </a:lvl2pPr>
            <a:lvl3pPr>
              <a:defRPr sz="2000">
                <a:solidFill>
                  <a:schemeClr val="accent1"/>
                </a:solidFill>
              </a:defRPr>
            </a:lvl3pPr>
            <a:lvl4pPr>
              <a:defRPr sz="1800">
                <a:solidFill>
                  <a:schemeClr val="accent1"/>
                </a:solidFill>
              </a:defRPr>
            </a:lvl4pPr>
            <a:lvl5pPr>
              <a:defRPr sz="1800">
                <a:solidFill>
                  <a:schemeClr val="accent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p:cNvCxnSpPr/>
          <p:nvPr userDrawn="1"/>
        </p:nvCxnSpPr>
        <p:spPr>
          <a:xfrm>
            <a:off x="3458603" y="1018053"/>
            <a:ext cx="2226794"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hasCustomPrompt="1"/>
          </p:nvPr>
        </p:nvSpPr>
        <p:spPr>
          <a:xfrm>
            <a:off x="457200" y="274639"/>
            <a:ext cx="8229600" cy="729544"/>
          </a:xfrm>
          <a:prstGeom prst="rect">
            <a:avLst/>
          </a:prstGeom>
        </p:spPr>
        <p:txBody>
          <a:bodyPr>
            <a:normAutofit/>
          </a:bodyPr>
          <a:lstStyle>
            <a:lvl1pPr>
              <a:defRPr sz="3200" b="1" baseline="0">
                <a:solidFill>
                  <a:schemeClr val="accent1"/>
                </a:solidFill>
              </a:defRPr>
            </a:lvl1pPr>
          </a:lstStyle>
          <a:p>
            <a:r>
              <a:rPr lang="en-US" dirty="0"/>
              <a:t>ADD SLIDE TITLE</a:t>
            </a:r>
          </a:p>
        </p:txBody>
      </p:sp>
      <p:pic>
        <p:nvPicPr>
          <p:cNvPr id="6" name="Picture 5">
            <a:extLst>
              <a:ext uri="{FF2B5EF4-FFF2-40B4-BE49-F238E27FC236}">
                <a16:creationId xmlns:a16="http://schemas.microsoft.com/office/drawing/2014/main" id="{772B71BA-2438-4446-923F-78311E3459C6}"/>
              </a:ext>
            </a:extLst>
          </p:cNvPr>
          <p:cNvPicPr>
            <a:picLocks noChangeAspect="1"/>
          </p:cNvPicPr>
          <p:nvPr userDrawn="1"/>
        </p:nvPicPr>
        <p:blipFill>
          <a:blip r:embed="rId2"/>
          <a:stretch>
            <a:fillRect/>
          </a:stretch>
        </p:blipFill>
        <p:spPr>
          <a:xfrm>
            <a:off x="457200" y="6271071"/>
            <a:ext cx="2641600" cy="254000"/>
          </a:xfrm>
          <a:prstGeom prst="rect">
            <a:avLst/>
          </a:prstGeom>
        </p:spPr>
      </p:pic>
      <p:sp>
        <p:nvSpPr>
          <p:cNvPr id="7" name="Slide Number Placeholder 6">
            <a:extLst>
              <a:ext uri="{FF2B5EF4-FFF2-40B4-BE49-F238E27FC236}">
                <a16:creationId xmlns:a16="http://schemas.microsoft.com/office/drawing/2014/main" id="{B9E6DC6D-E90F-6941-9B54-B8FC9D763FD7}"/>
              </a:ext>
            </a:extLst>
          </p:cNvPr>
          <p:cNvSpPr>
            <a:spLocks noGrp="1"/>
          </p:cNvSpPr>
          <p:nvPr>
            <p:ph type="sldNum" sz="quarter" idx="10"/>
          </p:nvPr>
        </p:nvSpPr>
        <p:spPr>
          <a:xfrm>
            <a:off x="8229600" y="6309361"/>
            <a:ext cx="414959" cy="200770"/>
          </a:xfrm>
        </p:spPr>
        <p:txBody>
          <a:bodyPr/>
          <a:lstStyle/>
          <a:p>
            <a:fld id="{95FDE913-508A-8F41-B74F-DB06C609F153}" type="slidenum">
              <a:rPr lang="en-US" smtClean="0"/>
              <a:t>‹#›</a:t>
            </a:fld>
            <a:endParaRPr lang="en-US" dirty="0"/>
          </a:p>
        </p:txBody>
      </p:sp>
    </p:spTree>
    <p:extLst>
      <p:ext uri="{BB962C8B-B14F-4D97-AF65-F5344CB8AC3E}">
        <p14:creationId xmlns:p14="http://schemas.microsoft.com/office/powerpoint/2010/main" val="2337841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closing)">
    <p:spTree>
      <p:nvGrpSpPr>
        <p:cNvPr id="1" name=""/>
        <p:cNvGrpSpPr/>
        <p:nvPr/>
      </p:nvGrpSpPr>
      <p:grpSpPr>
        <a:xfrm>
          <a:off x="0" y="0"/>
          <a:ext cx="0" cy="0"/>
          <a:chOff x="0" y="0"/>
          <a:chExt cx="0" cy="0"/>
        </a:xfrm>
      </p:grpSpPr>
      <p:sp>
        <p:nvSpPr>
          <p:cNvPr id="35" name="Rectangle 34"/>
          <p:cNvSpPr/>
          <p:nvPr userDrawn="1"/>
        </p:nvSpPr>
        <p:spPr>
          <a:xfrm>
            <a:off x="0" y="0"/>
            <a:ext cx="9144000" cy="685800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557979" y="2514600"/>
            <a:ext cx="4028043" cy="1828800"/>
          </a:xfrm>
          <a:prstGeom prst="rect">
            <a:avLst/>
          </a:prstGeom>
          <a:noFill/>
          <a:ln w="57150" cmpd="sng">
            <a:solidFill>
              <a:srgbClr val="4A1B1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userDrawn="1"/>
        </p:nvSpPr>
        <p:spPr>
          <a:xfrm>
            <a:off x="2557979" y="3013501"/>
            <a:ext cx="4028043" cy="830997"/>
          </a:xfrm>
          <a:prstGeom prst="rect">
            <a:avLst/>
          </a:prstGeom>
          <a:noFill/>
        </p:spPr>
        <p:txBody>
          <a:bodyPr wrap="square" rtlCol="0">
            <a:spAutoFit/>
          </a:bodyPr>
          <a:lstStyle/>
          <a:p>
            <a:pPr algn="ctr"/>
            <a:r>
              <a:rPr lang="en-US" sz="4800" dirty="0">
                <a:solidFill>
                  <a:schemeClr val="accent1"/>
                </a:solidFill>
              </a:rPr>
              <a:t>THANK</a:t>
            </a:r>
            <a:r>
              <a:rPr lang="en-US" sz="4800" baseline="0" dirty="0">
                <a:solidFill>
                  <a:schemeClr val="accent1"/>
                </a:solidFill>
              </a:rPr>
              <a:t> YOU</a:t>
            </a:r>
            <a:endParaRPr lang="en-US" sz="4800" dirty="0">
              <a:solidFill>
                <a:schemeClr val="accent1"/>
              </a:solidFill>
            </a:endParaRPr>
          </a:p>
        </p:txBody>
      </p:sp>
      <p:sp>
        <p:nvSpPr>
          <p:cNvPr id="37" name="Rectangle 36"/>
          <p:cNvSpPr>
            <a:spLocks/>
          </p:cNvSpPr>
          <p:nvPr userDrawn="1"/>
        </p:nvSpPr>
        <p:spPr>
          <a:xfrm>
            <a:off x="2557979" y="2514600"/>
            <a:ext cx="4028043" cy="1828800"/>
          </a:xfrm>
          <a:prstGeom prst="rect">
            <a:avLst/>
          </a:prstGeom>
          <a:noFill/>
          <a:ln w="57150" cmpd="sng">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sp>
        <p:nvSpPr>
          <p:cNvPr id="17" name="TextBox 16"/>
          <p:cNvSpPr txBox="1"/>
          <p:nvPr userDrawn="1"/>
        </p:nvSpPr>
        <p:spPr>
          <a:xfrm>
            <a:off x="291109" y="6354930"/>
            <a:ext cx="8553956" cy="346249"/>
          </a:xfrm>
          <a:prstGeom prst="rect">
            <a:avLst/>
          </a:prstGeom>
          <a:noFill/>
        </p:spPr>
        <p:txBody>
          <a:bodyPr wrap="square" rtlCol="0">
            <a:spAutoFit/>
          </a:bodyPr>
          <a:lstStyle/>
          <a:p>
            <a:pPr algn="l">
              <a:spcBef>
                <a:spcPts val="300"/>
              </a:spcBef>
            </a:pPr>
            <a:r>
              <a:rPr lang="en-US" sz="1650" dirty="0">
                <a:solidFill>
                  <a:schemeClr val="accent1"/>
                </a:solidFill>
                <a:latin typeface="+mn-lt"/>
              </a:rPr>
              <a:t>CONNECT           </a:t>
            </a:r>
            <a:r>
              <a:rPr lang="en-US" sz="1650" b="0" i="0" dirty="0">
                <a:solidFill>
                  <a:schemeClr val="accent1"/>
                </a:solidFill>
                <a:latin typeface="+mn-lt"/>
                <a:cs typeface="Whitney Book"/>
              </a:rPr>
              <a:t>www.northcarolina.edu</a:t>
            </a:r>
            <a:r>
              <a:rPr lang="en-US" sz="1650" dirty="0">
                <a:solidFill>
                  <a:schemeClr val="accent1"/>
                </a:solidFill>
                <a:latin typeface="+mn-lt"/>
              </a:rPr>
              <a:t>           </a:t>
            </a:r>
            <a:r>
              <a:rPr lang="en-US" sz="1650" b="0" i="0" dirty="0" err="1">
                <a:solidFill>
                  <a:schemeClr val="accent1"/>
                </a:solidFill>
                <a:latin typeface="+mn-lt"/>
                <a:cs typeface="Whitney Book"/>
              </a:rPr>
              <a:t>uncsystem</a:t>
            </a:r>
            <a:r>
              <a:rPr lang="en-US" sz="1650" dirty="0">
                <a:solidFill>
                  <a:schemeClr val="accent1"/>
                </a:solidFill>
                <a:latin typeface="+mn-lt"/>
              </a:rPr>
              <a:t>           </a:t>
            </a:r>
            <a:r>
              <a:rPr lang="en-US" sz="1650" b="0" i="0" dirty="0">
                <a:solidFill>
                  <a:schemeClr val="accent1"/>
                </a:solidFill>
                <a:latin typeface="+mn-lt"/>
                <a:cs typeface="Whitney Book"/>
              </a:rPr>
              <a:t>@</a:t>
            </a:r>
            <a:r>
              <a:rPr lang="en-US" sz="1650" b="0" i="0" dirty="0" err="1">
                <a:solidFill>
                  <a:schemeClr val="accent1"/>
                </a:solidFill>
                <a:latin typeface="+mn-lt"/>
                <a:cs typeface="Whitney Book"/>
              </a:rPr>
              <a:t>UNC_system</a:t>
            </a:r>
            <a:r>
              <a:rPr lang="en-US" sz="1650" b="0" i="0" baseline="0" dirty="0">
                <a:solidFill>
                  <a:schemeClr val="accent1"/>
                </a:solidFill>
                <a:latin typeface="+mn-lt"/>
                <a:cs typeface="+mn-cs"/>
              </a:rPr>
              <a:t>           @</a:t>
            </a:r>
            <a:r>
              <a:rPr lang="en-US" sz="1650" b="0" i="0" dirty="0" err="1">
                <a:solidFill>
                  <a:schemeClr val="accent1"/>
                </a:solidFill>
                <a:latin typeface="+mn-lt"/>
                <a:cs typeface="Whitney Book"/>
              </a:rPr>
              <a:t>UNC_system</a:t>
            </a:r>
            <a:r>
              <a:rPr lang="en-US" sz="1650" b="0" i="0" dirty="0">
                <a:solidFill>
                  <a:schemeClr val="accent1"/>
                </a:solidFill>
                <a:latin typeface="+mn-lt"/>
                <a:cs typeface="Whitney Book"/>
              </a:rPr>
              <a:t> </a:t>
            </a:r>
          </a:p>
        </p:txBody>
      </p:sp>
      <p:pic>
        <p:nvPicPr>
          <p:cNvPr id="18" name="Picture 17"/>
          <p:cNvPicPr>
            <a:picLocks noChangeAspect="1"/>
          </p:cNvPicPr>
          <p:nvPr userDrawn="1"/>
        </p:nvPicPr>
        <p:blipFill>
          <a:blip r:embed="rId2"/>
          <a:stretch>
            <a:fillRect/>
          </a:stretch>
        </p:blipFill>
        <p:spPr>
          <a:xfrm>
            <a:off x="4040518" y="6453789"/>
            <a:ext cx="156832" cy="166607"/>
          </a:xfrm>
          <a:prstGeom prst="rect">
            <a:avLst/>
          </a:prstGeom>
        </p:spPr>
      </p:pic>
      <p:sp>
        <p:nvSpPr>
          <p:cNvPr id="20" name="Rectangle 19"/>
          <p:cNvSpPr>
            <a:spLocks noChangeAspect="1"/>
          </p:cNvSpPr>
          <p:nvPr userDrawn="1"/>
        </p:nvSpPr>
        <p:spPr>
          <a:xfrm>
            <a:off x="4015678" y="6432550"/>
            <a:ext cx="207730" cy="211106"/>
          </a:xfrm>
          <a:prstGeom prst="rect">
            <a:avLst/>
          </a:prstGeom>
          <a:noFill/>
          <a:ln w="31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21" name="Picture 20"/>
          <p:cNvPicPr>
            <a:picLocks noChangeAspect="1"/>
          </p:cNvPicPr>
          <p:nvPr userDrawn="1"/>
        </p:nvPicPr>
        <p:blipFill>
          <a:blip r:embed="rId3"/>
          <a:stretch>
            <a:fillRect/>
          </a:stretch>
        </p:blipFill>
        <p:spPr>
          <a:xfrm>
            <a:off x="5461250" y="6447439"/>
            <a:ext cx="183078" cy="183078"/>
          </a:xfrm>
          <a:prstGeom prst="rect">
            <a:avLst/>
          </a:prstGeom>
        </p:spPr>
      </p:pic>
      <p:sp>
        <p:nvSpPr>
          <p:cNvPr id="22" name="Rectangle 21"/>
          <p:cNvSpPr>
            <a:spLocks noChangeAspect="1"/>
          </p:cNvSpPr>
          <p:nvPr userDrawn="1"/>
        </p:nvSpPr>
        <p:spPr>
          <a:xfrm>
            <a:off x="5446827" y="6432550"/>
            <a:ext cx="207730" cy="211106"/>
          </a:xfrm>
          <a:prstGeom prst="rect">
            <a:avLst/>
          </a:prstGeom>
          <a:noFill/>
          <a:ln w="31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23" name="Picture 22"/>
          <p:cNvPicPr>
            <a:picLocks noChangeAspect="1"/>
          </p:cNvPicPr>
          <p:nvPr userDrawn="1"/>
        </p:nvPicPr>
        <p:blipFill>
          <a:blip r:embed="rId4"/>
          <a:stretch>
            <a:fillRect/>
          </a:stretch>
        </p:blipFill>
        <p:spPr>
          <a:xfrm>
            <a:off x="1495425" y="6443820"/>
            <a:ext cx="158028" cy="181880"/>
          </a:xfrm>
          <a:prstGeom prst="rect">
            <a:avLst/>
          </a:prstGeom>
        </p:spPr>
      </p:pic>
      <p:sp>
        <p:nvSpPr>
          <p:cNvPr id="24" name="Rectangle 23"/>
          <p:cNvSpPr>
            <a:spLocks noChangeAspect="1"/>
          </p:cNvSpPr>
          <p:nvPr userDrawn="1"/>
        </p:nvSpPr>
        <p:spPr>
          <a:xfrm>
            <a:off x="1471539" y="6432550"/>
            <a:ext cx="207730" cy="211106"/>
          </a:xfrm>
          <a:prstGeom prst="rect">
            <a:avLst/>
          </a:prstGeom>
          <a:noFill/>
          <a:ln w="31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25" name="Picture 24"/>
          <p:cNvPicPr>
            <a:picLocks noChangeAspect="1"/>
          </p:cNvPicPr>
          <p:nvPr userDrawn="1"/>
        </p:nvPicPr>
        <p:blipFill>
          <a:blip r:embed="rId5"/>
          <a:stretch>
            <a:fillRect/>
          </a:stretch>
        </p:blipFill>
        <p:spPr>
          <a:xfrm>
            <a:off x="7265233" y="6462143"/>
            <a:ext cx="155448" cy="155448"/>
          </a:xfrm>
          <a:prstGeom prst="rect">
            <a:avLst/>
          </a:prstGeom>
        </p:spPr>
      </p:pic>
      <p:sp>
        <p:nvSpPr>
          <p:cNvPr id="26" name="Rectangle 25"/>
          <p:cNvSpPr>
            <a:spLocks noChangeAspect="1"/>
          </p:cNvSpPr>
          <p:nvPr userDrawn="1"/>
        </p:nvSpPr>
        <p:spPr>
          <a:xfrm>
            <a:off x="7231026" y="6432550"/>
            <a:ext cx="207730" cy="211106"/>
          </a:xfrm>
          <a:prstGeom prst="rect">
            <a:avLst/>
          </a:prstGeom>
          <a:noFill/>
          <a:ln w="31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spTree>
    <p:extLst>
      <p:ext uri="{BB962C8B-B14F-4D97-AF65-F5344CB8AC3E}">
        <p14:creationId xmlns:p14="http://schemas.microsoft.com/office/powerpoint/2010/main" val="312202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closing 2)">
    <p:spTree>
      <p:nvGrpSpPr>
        <p:cNvPr id="1" name=""/>
        <p:cNvGrpSpPr/>
        <p:nvPr/>
      </p:nvGrpSpPr>
      <p:grpSpPr>
        <a:xfrm>
          <a:off x="0" y="0"/>
          <a:ext cx="0" cy="0"/>
          <a:chOff x="0" y="0"/>
          <a:chExt cx="0" cy="0"/>
        </a:xfrm>
      </p:grpSpPr>
      <p:sp>
        <p:nvSpPr>
          <p:cNvPr id="19" name="Rectangle 18"/>
          <p:cNvSpPr/>
          <p:nvPr userDrawn="1"/>
        </p:nvSpPr>
        <p:spPr>
          <a:xfrm>
            <a:off x="0" y="0"/>
            <a:ext cx="9144000" cy="685800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userDrawn="1"/>
        </p:nvSpPr>
        <p:spPr>
          <a:xfrm>
            <a:off x="2557978" y="2962846"/>
            <a:ext cx="4028043" cy="892552"/>
          </a:xfrm>
          <a:prstGeom prst="rect">
            <a:avLst/>
          </a:prstGeom>
          <a:noFill/>
        </p:spPr>
        <p:txBody>
          <a:bodyPr wrap="square" rtlCol="0">
            <a:spAutoFit/>
          </a:bodyPr>
          <a:lstStyle/>
          <a:p>
            <a:pPr algn="ctr"/>
            <a:r>
              <a:rPr lang="en-US" sz="4800" dirty="0">
                <a:solidFill>
                  <a:schemeClr val="accent1"/>
                </a:solidFill>
              </a:rPr>
              <a:t>QUESTIONS</a:t>
            </a:r>
            <a:r>
              <a:rPr lang="en-US" sz="5200" dirty="0">
                <a:solidFill>
                  <a:schemeClr val="accent1"/>
                </a:solidFill>
              </a:rPr>
              <a:t>?</a:t>
            </a:r>
          </a:p>
        </p:txBody>
      </p:sp>
      <p:sp>
        <p:nvSpPr>
          <p:cNvPr id="21" name="Rectangle 20"/>
          <p:cNvSpPr>
            <a:spLocks noChangeAspect="1"/>
          </p:cNvSpPr>
          <p:nvPr userDrawn="1"/>
        </p:nvSpPr>
        <p:spPr>
          <a:xfrm>
            <a:off x="2557979" y="2514600"/>
            <a:ext cx="4028043" cy="1828800"/>
          </a:xfrm>
          <a:prstGeom prst="rect">
            <a:avLst/>
          </a:prstGeom>
          <a:noFill/>
          <a:ln w="57150" cmpd="sng">
            <a:solidFill>
              <a:srgbClr val="0F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sp>
        <p:nvSpPr>
          <p:cNvPr id="12" name="Rectangle 11"/>
          <p:cNvSpPr/>
          <p:nvPr userDrawn="1"/>
        </p:nvSpPr>
        <p:spPr>
          <a:xfrm>
            <a:off x="2557979" y="2514600"/>
            <a:ext cx="4028043" cy="1828800"/>
          </a:xfrm>
          <a:prstGeom prst="rect">
            <a:avLst/>
          </a:prstGeom>
          <a:noFill/>
          <a:ln w="57150" cmpd="sng">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userDrawn="1"/>
        </p:nvSpPr>
        <p:spPr>
          <a:xfrm>
            <a:off x="291109" y="6354930"/>
            <a:ext cx="8553956" cy="346249"/>
          </a:xfrm>
          <a:prstGeom prst="rect">
            <a:avLst/>
          </a:prstGeom>
          <a:noFill/>
        </p:spPr>
        <p:txBody>
          <a:bodyPr wrap="square" rtlCol="0">
            <a:spAutoFit/>
          </a:bodyPr>
          <a:lstStyle/>
          <a:p>
            <a:pPr algn="l">
              <a:spcBef>
                <a:spcPts val="300"/>
              </a:spcBef>
            </a:pPr>
            <a:r>
              <a:rPr lang="en-US" sz="1650" dirty="0">
                <a:solidFill>
                  <a:schemeClr val="accent1"/>
                </a:solidFill>
                <a:latin typeface="+mn-lt"/>
              </a:rPr>
              <a:t>CONNECT           </a:t>
            </a:r>
            <a:r>
              <a:rPr lang="en-US" sz="1650" b="0" i="0" dirty="0" err="1">
                <a:solidFill>
                  <a:schemeClr val="accent1"/>
                </a:solidFill>
                <a:latin typeface="+mn-lt"/>
                <a:cs typeface="Whitney Book"/>
              </a:rPr>
              <a:t>www.northcarolina.edu</a:t>
            </a:r>
            <a:r>
              <a:rPr lang="en-US" sz="1650" dirty="0">
                <a:solidFill>
                  <a:schemeClr val="accent1"/>
                </a:solidFill>
                <a:latin typeface="+mn-lt"/>
              </a:rPr>
              <a:t>           </a:t>
            </a:r>
            <a:r>
              <a:rPr lang="en-US" sz="1650" b="0" i="0" dirty="0" err="1">
                <a:solidFill>
                  <a:schemeClr val="accent1"/>
                </a:solidFill>
                <a:latin typeface="+mn-lt"/>
                <a:cs typeface="Whitney Book"/>
              </a:rPr>
              <a:t>uncsystem</a:t>
            </a:r>
            <a:r>
              <a:rPr lang="en-US" sz="1650" dirty="0">
                <a:solidFill>
                  <a:schemeClr val="accent1"/>
                </a:solidFill>
                <a:latin typeface="+mn-lt"/>
              </a:rPr>
              <a:t>           </a:t>
            </a:r>
            <a:r>
              <a:rPr lang="en-US" sz="1650" b="0" i="0" dirty="0">
                <a:solidFill>
                  <a:schemeClr val="accent1"/>
                </a:solidFill>
                <a:latin typeface="+mn-lt"/>
                <a:cs typeface="Whitney Book"/>
              </a:rPr>
              <a:t>@</a:t>
            </a:r>
            <a:r>
              <a:rPr lang="en-US" sz="1650" b="0" i="0" dirty="0" err="1">
                <a:solidFill>
                  <a:schemeClr val="accent1"/>
                </a:solidFill>
                <a:latin typeface="+mn-lt"/>
                <a:cs typeface="Whitney Book"/>
              </a:rPr>
              <a:t>UNC_system</a:t>
            </a:r>
            <a:r>
              <a:rPr lang="en-US" sz="1650" b="0" i="0" baseline="0" dirty="0">
                <a:solidFill>
                  <a:schemeClr val="accent1"/>
                </a:solidFill>
                <a:latin typeface="+mn-lt"/>
                <a:cs typeface="+mn-cs"/>
              </a:rPr>
              <a:t>           @</a:t>
            </a:r>
            <a:r>
              <a:rPr lang="en-US" sz="1650" b="0" i="0" dirty="0" err="1">
                <a:solidFill>
                  <a:schemeClr val="accent1"/>
                </a:solidFill>
                <a:latin typeface="+mn-lt"/>
                <a:cs typeface="Whitney Book"/>
              </a:rPr>
              <a:t>UNC_system</a:t>
            </a:r>
            <a:r>
              <a:rPr lang="en-US" sz="1650" b="0" i="0" dirty="0">
                <a:solidFill>
                  <a:schemeClr val="accent1"/>
                </a:solidFill>
                <a:latin typeface="+mn-lt"/>
                <a:cs typeface="Whitney Book"/>
              </a:rPr>
              <a:t> </a:t>
            </a:r>
          </a:p>
        </p:txBody>
      </p:sp>
      <p:pic>
        <p:nvPicPr>
          <p:cNvPr id="15" name="Picture 14"/>
          <p:cNvPicPr>
            <a:picLocks noChangeAspect="1"/>
          </p:cNvPicPr>
          <p:nvPr userDrawn="1"/>
        </p:nvPicPr>
        <p:blipFill>
          <a:blip r:embed="rId2">
            <a:biLevel thresh="75000"/>
          </a:blip>
          <a:stretch>
            <a:fillRect/>
          </a:stretch>
        </p:blipFill>
        <p:spPr>
          <a:xfrm>
            <a:off x="4090380" y="6470650"/>
            <a:ext cx="75438" cy="145288"/>
          </a:xfrm>
          <a:prstGeom prst="rect">
            <a:avLst/>
          </a:prstGeom>
        </p:spPr>
      </p:pic>
      <p:sp>
        <p:nvSpPr>
          <p:cNvPr id="16" name="Rectangle 15"/>
          <p:cNvSpPr>
            <a:spLocks noChangeAspect="1"/>
          </p:cNvSpPr>
          <p:nvPr userDrawn="1"/>
        </p:nvSpPr>
        <p:spPr>
          <a:xfrm>
            <a:off x="4015678" y="6432550"/>
            <a:ext cx="207730" cy="211106"/>
          </a:xfrm>
          <a:prstGeom prst="rect">
            <a:avLst/>
          </a:prstGeom>
          <a:noFill/>
          <a:ln w="3175" cmpd="sng">
            <a:solidFill>
              <a:srgbClr val="4A1B1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17" name="Picture 16"/>
          <p:cNvPicPr>
            <a:picLocks noChangeAspect="1"/>
          </p:cNvPicPr>
          <p:nvPr userDrawn="1"/>
        </p:nvPicPr>
        <p:blipFill>
          <a:blip r:embed="rId3">
            <a:biLevel thresh="75000"/>
          </a:blip>
          <a:stretch>
            <a:fillRect/>
          </a:stretch>
        </p:blipFill>
        <p:spPr>
          <a:xfrm>
            <a:off x="5487384" y="6489702"/>
            <a:ext cx="137160" cy="111252"/>
          </a:xfrm>
          <a:prstGeom prst="rect">
            <a:avLst/>
          </a:prstGeom>
        </p:spPr>
      </p:pic>
      <p:sp>
        <p:nvSpPr>
          <p:cNvPr id="18" name="Rectangle 17"/>
          <p:cNvSpPr>
            <a:spLocks noChangeAspect="1"/>
          </p:cNvSpPr>
          <p:nvPr userDrawn="1"/>
        </p:nvSpPr>
        <p:spPr>
          <a:xfrm>
            <a:off x="5446827" y="6432550"/>
            <a:ext cx="207730" cy="211106"/>
          </a:xfrm>
          <a:prstGeom prst="rect">
            <a:avLst/>
          </a:prstGeom>
          <a:noFill/>
          <a:ln w="3175" cmpd="sng">
            <a:solidFill>
              <a:srgbClr val="4A1B1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23" name="Picture 22"/>
          <p:cNvPicPr>
            <a:picLocks noChangeAspect="1"/>
          </p:cNvPicPr>
          <p:nvPr userDrawn="1"/>
        </p:nvPicPr>
        <p:blipFill>
          <a:blip r:embed="rId4">
            <a:biLevel thresh="75000"/>
          </a:blip>
          <a:stretch>
            <a:fillRect/>
          </a:stretch>
        </p:blipFill>
        <p:spPr>
          <a:xfrm>
            <a:off x="1524981" y="6451214"/>
            <a:ext cx="128471" cy="169619"/>
          </a:xfrm>
          <a:prstGeom prst="rect">
            <a:avLst/>
          </a:prstGeom>
        </p:spPr>
      </p:pic>
      <p:sp>
        <p:nvSpPr>
          <p:cNvPr id="30" name="Rectangle 29"/>
          <p:cNvSpPr>
            <a:spLocks noChangeAspect="1"/>
          </p:cNvSpPr>
          <p:nvPr userDrawn="1"/>
        </p:nvSpPr>
        <p:spPr>
          <a:xfrm>
            <a:off x="1471539" y="6432550"/>
            <a:ext cx="207730" cy="211106"/>
          </a:xfrm>
          <a:prstGeom prst="rect">
            <a:avLst/>
          </a:prstGeom>
          <a:noFill/>
          <a:ln w="3175" cmpd="sng">
            <a:solidFill>
              <a:srgbClr val="4A1B1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31" name="Picture 30"/>
          <p:cNvPicPr>
            <a:picLocks noChangeAspect="1"/>
          </p:cNvPicPr>
          <p:nvPr userDrawn="1"/>
        </p:nvPicPr>
        <p:blipFill>
          <a:blip r:embed="rId5">
            <a:biLevel thresh="75000"/>
            <a:extLst>
              <a:ext uri="{28A0092B-C50C-407E-A947-70E740481C1C}">
                <a14:useLocalDpi xmlns:a14="http://schemas.microsoft.com/office/drawing/2010/main" val="0"/>
              </a:ext>
            </a:extLst>
          </a:blip>
          <a:stretch>
            <a:fillRect/>
          </a:stretch>
        </p:blipFill>
        <p:spPr>
          <a:xfrm>
            <a:off x="7265233" y="6462143"/>
            <a:ext cx="155448" cy="155448"/>
          </a:xfrm>
          <a:prstGeom prst="rect">
            <a:avLst/>
          </a:prstGeom>
        </p:spPr>
      </p:pic>
      <p:sp>
        <p:nvSpPr>
          <p:cNvPr id="32" name="Rectangle 31"/>
          <p:cNvSpPr>
            <a:spLocks noChangeAspect="1"/>
          </p:cNvSpPr>
          <p:nvPr userDrawn="1"/>
        </p:nvSpPr>
        <p:spPr>
          <a:xfrm>
            <a:off x="7231026" y="6432550"/>
            <a:ext cx="207730" cy="211106"/>
          </a:xfrm>
          <a:prstGeom prst="rect">
            <a:avLst/>
          </a:prstGeom>
          <a:noFill/>
          <a:ln w="3175" cmpd="sng">
            <a:solidFill>
              <a:srgbClr val="4A1B1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spTree>
    <p:extLst>
      <p:ext uri="{BB962C8B-B14F-4D97-AF65-F5344CB8AC3E}">
        <p14:creationId xmlns:p14="http://schemas.microsoft.com/office/powerpoint/2010/main" val="3238823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p:cNvSpPr>
            <a:spLocks/>
          </p:cNvSpPr>
          <p:nvPr/>
        </p:nvSpPr>
        <p:spPr>
          <a:xfrm>
            <a:off x="2289621" y="2514600"/>
            <a:ext cx="4572000" cy="1828800"/>
          </a:xfrm>
          <a:prstGeom prst="rect">
            <a:avLst/>
          </a:prstGeom>
          <a:noFill/>
          <a:ln w="57150" cmpd="sng">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A1B15"/>
              </a:solidFill>
            </a:endParaRPr>
          </a:p>
        </p:txBody>
      </p:sp>
      <p:pic>
        <p:nvPicPr>
          <p:cNvPr id="12" name="Picture 11"/>
          <p:cNvPicPr>
            <a:picLocks noChangeAspect="1"/>
          </p:cNvPicPr>
          <p:nvPr/>
        </p:nvPicPr>
        <p:blipFill>
          <a:blip r:embed="rId9"/>
          <a:stretch>
            <a:fillRect/>
          </a:stretch>
        </p:blipFill>
        <p:spPr>
          <a:xfrm>
            <a:off x="2929701" y="3291398"/>
            <a:ext cx="3291840" cy="314960"/>
          </a:xfrm>
          <a:prstGeom prst="rect">
            <a:avLst/>
          </a:prstGeom>
        </p:spPr>
      </p:pic>
      <p:sp>
        <p:nvSpPr>
          <p:cNvPr id="2" name="Slide Number Placeholder 1">
            <a:extLst>
              <a:ext uri="{FF2B5EF4-FFF2-40B4-BE49-F238E27FC236}">
                <a16:creationId xmlns:a16="http://schemas.microsoft.com/office/drawing/2014/main" id="{087BA0DF-32D7-0C47-B016-5F540182FE49}"/>
              </a:ext>
            </a:extLst>
          </p:cNvPr>
          <p:cNvSpPr>
            <a:spLocks noGrp="1"/>
          </p:cNvSpPr>
          <p:nvPr>
            <p:ph type="sldNum" sz="quarter" idx="4"/>
          </p:nvPr>
        </p:nvSpPr>
        <p:spPr>
          <a:xfrm>
            <a:off x="8229600" y="6309361"/>
            <a:ext cx="414959" cy="200770"/>
          </a:xfrm>
          <a:prstGeom prst="rect">
            <a:avLst/>
          </a:prstGeom>
        </p:spPr>
        <p:txBody>
          <a:bodyPr vert="horz" wrap="none" lIns="0" tIns="0" rIns="0" bIns="0" rtlCol="0" anchor="t" anchorCtr="0"/>
          <a:lstStyle>
            <a:lvl1pPr algn="r">
              <a:defRPr sz="1200">
                <a:solidFill>
                  <a:schemeClr val="accent1"/>
                </a:solidFill>
              </a:defRPr>
            </a:lvl1pPr>
          </a:lstStyle>
          <a:p>
            <a:fld id="{95FDE913-508A-8F41-B74F-DB06C609F153}" type="slidenum">
              <a:rPr lang="en-US" smtClean="0"/>
              <a:pPr/>
              <a:t>‹#›</a:t>
            </a:fld>
            <a:endParaRPr lang="en-US" dirty="0"/>
          </a:p>
        </p:txBody>
      </p:sp>
    </p:spTree>
    <p:extLst>
      <p:ext uri="{BB962C8B-B14F-4D97-AF65-F5344CB8AC3E}">
        <p14:creationId xmlns:p14="http://schemas.microsoft.com/office/powerpoint/2010/main" val="778815434"/>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3" r:id="rId3"/>
    <p:sldLayoutId id="2147483650" r:id="rId4"/>
    <p:sldLayoutId id="2147483652" r:id="rId5"/>
    <p:sldLayoutId id="2147483660" r:id="rId6"/>
    <p:sldLayoutId id="2147483665" r:id="rId7"/>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docs.google.com/document/d/1x61NkYPoXA8wH8_ASAvjnJZfVfcOvUTA1QMdJ5Taqys/edit"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1879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Curriculum map (General Biology)</a:t>
            </a:r>
            <a:endParaRPr lang="en-US" b="0" dirty="0">
              <a:solidFill>
                <a:schemeClr val="accent1"/>
              </a:solidFill>
            </a:endParaRPr>
          </a:p>
        </p:txBody>
      </p:sp>
      <p:sp>
        <p:nvSpPr>
          <p:cNvPr id="3" name="Content Placeholder 2"/>
          <p:cNvSpPr>
            <a:spLocks noGrp="1"/>
          </p:cNvSpPr>
          <p:nvPr>
            <p:ph idx="1"/>
          </p:nvPr>
        </p:nvSpPr>
        <p:spPr>
          <a:xfrm>
            <a:off x="679939" y="1169250"/>
            <a:ext cx="8124092" cy="4956914"/>
          </a:xfrm>
        </p:spPr>
        <p:txBody>
          <a:bodyPr/>
          <a:lstStyle/>
          <a:p>
            <a:pPr fontAlgn="base"/>
            <a:r>
              <a:rPr lang="en-US" dirty="0"/>
              <a:t>BIO meta data</a:t>
            </a:r>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10</a:t>
            </a:fld>
            <a:endParaRPr lang="en-US" dirty="0"/>
          </a:p>
        </p:txBody>
      </p:sp>
      <p:pic>
        <p:nvPicPr>
          <p:cNvPr id="7" name="Picture 6">
            <a:extLst>
              <a:ext uri="{FF2B5EF4-FFF2-40B4-BE49-F238E27FC236}">
                <a16:creationId xmlns:a16="http://schemas.microsoft.com/office/drawing/2014/main" id="{0845F93A-140E-FA4D-B8D9-F054EB5A9F37}"/>
              </a:ext>
            </a:extLst>
          </p:cNvPr>
          <p:cNvPicPr>
            <a:picLocks noChangeAspect="1"/>
          </p:cNvPicPr>
          <p:nvPr/>
        </p:nvPicPr>
        <p:blipFill>
          <a:blip r:embed="rId3"/>
          <a:stretch>
            <a:fillRect/>
          </a:stretch>
        </p:blipFill>
        <p:spPr>
          <a:xfrm>
            <a:off x="0" y="1242918"/>
            <a:ext cx="9144000" cy="4372164"/>
          </a:xfrm>
          <a:prstGeom prst="rect">
            <a:avLst/>
          </a:prstGeom>
        </p:spPr>
      </p:pic>
    </p:spTree>
    <p:extLst>
      <p:ext uri="{BB962C8B-B14F-4D97-AF65-F5344CB8AC3E}">
        <p14:creationId xmlns:p14="http://schemas.microsoft.com/office/powerpoint/2010/main" val="2201362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Curriculum maps cont. (meta-data)</a:t>
            </a:r>
            <a:endParaRPr lang="en-US" b="0" dirty="0">
              <a:solidFill>
                <a:schemeClr val="accent1"/>
              </a:solidFill>
            </a:endParaRPr>
          </a:p>
        </p:txBody>
      </p:sp>
      <p:sp>
        <p:nvSpPr>
          <p:cNvPr id="3" name="Content Placeholder 2"/>
          <p:cNvSpPr>
            <a:spLocks noGrp="1"/>
          </p:cNvSpPr>
          <p:nvPr>
            <p:ph idx="1"/>
          </p:nvPr>
        </p:nvSpPr>
        <p:spPr>
          <a:xfrm>
            <a:off x="679939" y="1169250"/>
            <a:ext cx="8124092" cy="4956914"/>
          </a:xfrm>
        </p:spPr>
        <p:txBody>
          <a:bodyPr/>
          <a:lstStyle/>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11</a:t>
            </a:fld>
            <a:endParaRPr lang="en-US" dirty="0"/>
          </a:p>
        </p:txBody>
      </p:sp>
      <p:pic>
        <p:nvPicPr>
          <p:cNvPr id="5" name="Picture 4">
            <a:extLst>
              <a:ext uri="{FF2B5EF4-FFF2-40B4-BE49-F238E27FC236}">
                <a16:creationId xmlns:a16="http://schemas.microsoft.com/office/drawing/2014/main" id="{4EC386A7-3B25-9C48-B24D-89DCBBBE85F4}"/>
              </a:ext>
            </a:extLst>
          </p:cNvPr>
          <p:cNvPicPr>
            <a:picLocks noChangeAspect="1"/>
          </p:cNvPicPr>
          <p:nvPr/>
        </p:nvPicPr>
        <p:blipFill>
          <a:blip r:embed="rId3"/>
          <a:stretch>
            <a:fillRect/>
          </a:stretch>
        </p:blipFill>
        <p:spPr>
          <a:xfrm>
            <a:off x="0" y="1095963"/>
            <a:ext cx="9144000" cy="4666074"/>
          </a:xfrm>
          <a:prstGeom prst="rect">
            <a:avLst/>
          </a:prstGeom>
        </p:spPr>
      </p:pic>
    </p:spTree>
    <p:extLst>
      <p:ext uri="{BB962C8B-B14F-4D97-AF65-F5344CB8AC3E}">
        <p14:creationId xmlns:p14="http://schemas.microsoft.com/office/powerpoint/2010/main" val="581903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Open Educational Resources Provide: </a:t>
            </a:r>
            <a:br>
              <a:rPr lang="en-US" b="0" dirty="0"/>
            </a:br>
            <a:endParaRPr lang="en-US" b="0" dirty="0">
              <a:solidFill>
                <a:schemeClr val="accent1"/>
              </a:solidFill>
            </a:endParaRPr>
          </a:p>
        </p:txBody>
      </p:sp>
      <p:sp>
        <p:nvSpPr>
          <p:cNvPr id="3" name="Content Placeholder 2"/>
          <p:cNvSpPr>
            <a:spLocks noGrp="1"/>
          </p:cNvSpPr>
          <p:nvPr>
            <p:ph idx="1"/>
          </p:nvPr>
        </p:nvSpPr>
        <p:spPr>
          <a:xfrm>
            <a:off x="863600" y="1169250"/>
            <a:ext cx="3720123" cy="4680565"/>
          </a:xfrm>
        </p:spPr>
        <p:txBody>
          <a:bodyPr/>
          <a:lstStyle/>
          <a:p>
            <a:pPr marL="0" indent="0" fontAlgn="base">
              <a:buNone/>
            </a:pPr>
            <a:endParaRPr lang="en-US" sz="1600" dirty="0"/>
          </a:p>
          <a:p>
            <a:pPr fontAlgn="base"/>
            <a:r>
              <a:rPr lang="en-US" sz="1800" dirty="0"/>
              <a:t>Broad access across the System</a:t>
            </a:r>
          </a:p>
          <a:p>
            <a:pPr fontAlgn="base"/>
            <a:r>
              <a:rPr lang="en-US" sz="1800" dirty="0"/>
              <a:t>New kinds of teaching resources that are adopted and adaptable</a:t>
            </a:r>
          </a:p>
          <a:p>
            <a:pPr fontAlgn="base"/>
            <a:r>
              <a:rPr lang="en-US" sz="1800" dirty="0"/>
              <a:t>Help with textbook affordability</a:t>
            </a:r>
          </a:p>
          <a:p>
            <a:pPr fontAlgn="base"/>
            <a:r>
              <a:rPr lang="en-US" sz="1800" dirty="0"/>
              <a:t>Faculty can license created content through the Creative Commons</a:t>
            </a:r>
          </a:p>
          <a:p>
            <a:pPr fontAlgn="base"/>
            <a:r>
              <a:rPr lang="en-US" sz="1800" dirty="0"/>
              <a:t>Continued strong pattern of OER usage and adoption statewide</a:t>
            </a:r>
          </a:p>
          <a:p>
            <a:pPr fontAlgn="base"/>
            <a:r>
              <a:rPr lang="en-US" sz="1800" dirty="0"/>
              <a:t>Questions?  Your campus librarians can provide guidelines.</a:t>
            </a:r>
          </a:p>
          <a:p>
            <a:pPr fontAlgn="base"/>
            <a:endParaRPr lang="en-US" sz="1600" dirty="0"/>
          </a:p>
          <a:p>
            <a:pPr marL="0" indent="0" algn="r">
              <a:buNone/>
            </a:pPr>
            <a:endParaRPr lang="en-US" sz="1200" i="1" dirty="0"/>
          </a:p>
          <a:p>
            <a:pPr marL="0" indent="0" algn="r">
              <a:buNone/>
            </a:pPr>
            <a:r>
              <a:rPr lang="en-US" sz="44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12</a:t>
            </a:fld>
            <a:endParaRPr lang="en-US" dirty="0"/>
          </a:p>
        </p:txBody>
      </p:sp>
      <p:pic>
        <p:nvPicPr>
          <p:cNvPr id="9" name="Picture 8">
            <a:extLst>
              <a:ext uri="{FF2B5EF4-FFF2-40B4-BE49-F238E27FC236}">
                <a16:creationId xmlns:a16="http://schemas.microsoft.com/office/drawing/2014/main" id="{199A6D49-8BD5-8342-A550-50C6BA0E2E6C}"/>
              </a:ext>
            </a:extLst>
          </p:cNvPr>
          <p:cNvPicPr>
            <a:picLocks noChangeAspect="1"/>
          </p:cNvPicPr>
          <p:nvPr/>
        </p:nvPicPr>
        <p:blipFill>
          <a:blip r:embed="rId3"/>
          <a:stretch>
            <a:fillRect/>
          </a:stretch>
        </p:blipFill>
        <p:spPr>
          <a:xfrm>
            <a:off x="5003800" y="1095588"/>
            <a:ext cx="2768600" cy="4836289"/>
          </a:xfrm>
          <a:prstGeom prst="rect">
            <a:avLst/>
          </a:prstGeom>
        </p:spPr>
      </p:pic>
    </p:spTree>
    <p:extLst>
      <p:ext uri="{BB962C8B-B14F-4D97-AF65-F5344CB8AC3E}">
        <p14:creationId xmlns:p14="http://schemas.microsoft.com/office/powerpoint/2010/main" val="3840509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Fall 2020 OER Project </a:t>
            </a: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r>
              <a:rPr lang="en-US" sz="2800" dirty="0"/>
              <a:t>OER course collection and a series of virtual workshops that solve concrete issues for faculty</a:t>
            </a:r>
          </a:p>
          <a:p>
            <a:pPr fontAlgn="base"/>
            <a:r>
              <a:rPr lang="en-US" sz="2800" dirty="0"/>
              <a:t>Developing an online infrastructure repository in </a:t>
            </a:r>
            <a:r>
              <a:rPr lang="en-US" sz="2800" dirty="0" err="1"/>
              <a:t>OERCommons.org</a:t>
            </a:r>
            <a:r>
              <a:rPr lang="en-US" sz="2800" dirty="0"/>
              <a:t> hosted by UNCG Library</a:t>
            </a:r>
          </a:p>
          <a:p>
            <a:pPr fontAlgn="base"/>
            <a:r>
              <a:rPr lang="en-US" sz="2800" dirty="0"/>
              <a:t>Development team: Will Cross (NCSU), Sarah Falls (UNCSA); Tim Bucknall (UNCG); Harvey Long (NCAT); Jacqueline Solis (UNC Chapel Hill); Jeanne Hoover (ECU); Melody Rood (UNCG); Anna Craft (UNCG); David Gwynn (UNCG); Enoch Park (UNCC)</a:t>
            </a:r>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13</a:t>
            </a:fld>
            <a:endParaRPr lang="en-US" dirty="0"/>
          </a:p>
        </p:txBody>
      </p:sp>
    </p:spTree>
    <p:extLst>
      <p:ext uri="{BB962C8B-B14F-4D97-AF65-F5344CB8AC3E}">
        <p14:creationId xmlns:p14="http://schemas.microsoft.com/office/powerpoint/2010/main" val="2902309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Usage map for North Carolina</a:t>
            </a: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marL="0" indent="0" fontAlgn="base">
              <a:buNone/>
            </a:pPr>
            <a:endParaRPr lang="en-US" sz="2800" dirty="0"/>
          </a:p>
          <a:p>
            <a:pPr fontAlgn="base"/>
            <a:endParaRPr lang="en-US" sz="2800" dirty="0"/>
          </a:p>
          <a:p>
            <a:pPr fontAlgn="base"/>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14</a:t>
            </a:fld>
            <a:endParaRPr lang="en-US" dirty="0"/>
          </a:p>
        </p:txBody>
      </p:sp>
      <p:pic>
        <p:nvPicPr>
          <p:cNvPr id="5" name="Picture 4">
            <a:extLst>
              <a:ext uri="{FF2B5EF4-FFF2-40B4-BE49-F238E27FC236}">
                <a16:creationId xmlns:a16="http://schemas.microsoft.com/office/drawing/2014/main" id="{A4191211-C6EC-6940-8C33-DB23E893D600}"/>
              </a:ext>
            </a:extLst>
          </p:cNvPr>
          <p:cNvPicPr>
            <a:picLocks noChangeAspect="1"/>
          </p:cNvPicPr>
          <p:nvPr/>
        </p:nvPicPr>
        <p:blipFill>
          <a:blip r:embed="rId3"/>
          <a:stretch>
            <a:fillRect/>
          </a:stretch>
        </p:blipFill>
        <p:spPr>
          <a:xfrm>
            <a:off x="0" y="1520643"/>
            <a:ext cx="9144000" cy="3816714"/>
          </a:xfrm>
          <a:prstGeom prst="rect">
            <a:avLst/>
          </a:prstGeom>
        </p:spPr>
      </p:pic>
    </p:spTree>
    <p:extLst>
      <p:ext uri="{BB962C8B-B14F-4D97-AF65-F5344CB8AC3E}">
        <p14:creationId xmlns:p14="http://schemas.microsoft.com/office/powerpoint/2010/main" val="2314647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Analytics to date</a:t>
            </a: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r>
              <a:rPr lang="en-US" sz="2800" dirty="0"/>
              <a:t>Over 4700 unique users</a:t>
            </a:r>
          </a:p>
          <a:p>
            <a:pPr fontAlgn="base"/>
            <a:r>
              <a:rPr lang="en-US" sz="2800" dirty="0"/>
              <a:t>Over 800 direct downloads (not every collection requires downloads)</a:t>
            </a:r>
          </a:p>
          <a:p>
            <a:pPr fontAlgn="base"/>
            <a:r>
              <a:rPr lang="en-US" sz="2800" dirty="0"/>
              <a:t>Over 100 early adopters/reviewers</a:t>
            </a:r>
          </a:p>
          <a:p>
            <a:pPr fontAlgn="base"/>
            <a:r>
              <a:rPr lang="en-US" sz="2800" dirty="0"/>
              <a:t>400 attendees at summer webinars</a:t>
            </a:r>
          </a:p>
          <a:p>
            <a:pPr fontAlgn="base"/>
            <a:r>
              <a:rPr lang="en-US" sz="2800" dirty="0"/>
              <a:t>CHEM 1, CALC 1, BIO, AP1, ORGO 1, STATS, ACCT</a:t>
            </a:r>
          </a:p>
          <a:p>
            <a:pPr fontAlgn="base"/>
            <a:r>
              <a:rPr lang="en-US" sz="2800" dirty="0"/>
              <a:t>152 modules mapped with 20-40 resources avg.</a:t>
            </a:r>
          </a:p>
          <a:p>
            <a:pPr fontAlgn="base"/>
            <a:r>
              <a:rPr lang="en-US" sz="2800" dirty="0"/>
              <a:t>7500 open resources curated</a:t>
            </a:r>
          </a:p>
          <a:p>
            <a:pPr marL="0" indent="0" fontAlgn="base">
              <a:buNone/>
            </a:pPr>
            <a:endParaRPr lang="en-US" sz="2800" dirty="0"/>
          </a:p>
          <a:p>
            <a:pPr fontAlgn="base"/>
            <a:endParaRPr lang="en-US" sz="2800" dirty="0"/>
          </a:p>
          <a:p>
            <a:pPr fontAlgn="base"/>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15</a:t>
            </a:fld>
            <a:endParaRPr lang="en-US" dirty="0"/>
          </a:p>
        </p:txBody>
      </p:sp>
    </p:spTree>
    <p:extLst>
      <p:ext uri="{BB962C8B-B14F-4D97-AF65-F5344CB8AC3E}">
        <p14:creationId xmlns:p14="http://schemas.microsoft.com/office/powerpoint/2010/main" val="2820717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 </a:t>
            </a:r>
            <a:r>
              <a:rPr lang="en-US" b="0" dirty="0"/>
              <a:t>NEXT STEPS</a:t>
            </a:r>
            <a:endParaRPr lang="en-US" b="0" dirty="0">
              <a:solidFill>
                <a:schemeClr val="accent1"/>
              </a:solidFill>
            </a:endParaRPr>
          </a:p>
        </p:txBody>
      </p:sp>
      <p:sp>
        <p:nvSpPr>
          <p:cNvPr id="3" name="Content Placeholder 2"/>
          <p:cNvSpPr>
            <a:spLocks noGrp="1"/>
          </p:cNvSpPr>
          <p:nvPr>
            <p:ph idx="1"/>
          </p:nvPr>
        </p:nvSpPr>
        <p:spPr>
          <a:xfrm>
            <a:off x="863600" y="1406770"/>
            <a:ext cx="7823200" cy="4719394"/>
          </a:xfrm>
        </p:spPr>
        <p:txBody>
          <a:bodyPr/>
          <a:lstStyle/>
          <a:p>
            <a:pPr fontAlgn="base"/>
            <a:r>
              <a:rPr lang="en-US" sz="2800" dirty="0"/>
              <a:t>Build repository at </a:t>
            </a:r>
            <a:r>
              <a:rPr lang="en-US" sz="2800" dirty="0" err="1"/>
              <a:t>OERCommons.org</a:t>
            </a:r>
            <a:r>
              <a:rPr lang="en-US" sz="2800" dirty="0"/>
              <a:t> OER webinar series and certificate</a:t>
            </a:r>
          </a:p>
          <a:p>
            <a:pPr fontAlgn="base"/>
            <a:r>
              <a:rPr lang="en-US" sz="2800" dirty="0"/>
              <a:t>AACU STEM and OENC presentations</a:t>
            </a:r>
          </a:p>
          <a:p>
            <a:pPr fontAlgn="base"/>
            <a:r>
              <a:rPr lang="en-US" sz="2800" dirty="0"/>
              <a:t>Overall evaluation/assessment team out of UNCC (Christine Robinson and Karen Singer-Freeman)</a:t>
            </a:r>
          </a:p>
          <a:p>
            <a:pPr fontAlgn="base"/>
            <a:r>
              <a:rPr lang="en-US" sz="2800" dirty="0"/>
              <a:t>Peer Reviews/Early Adopters due November</a:t>
            </a:r>
          </a:p>
          <a:p>
            <a:pPr fontAlgn="base"/>
            <a:r>
              <a:rPr lang="en-US" sz="2800" dirty="0"/>
              <a:t>Need additional reviewers for latest round of math collections (Pre-</a:t>
            </a:r>
            <a:r>
              <a:rPr lang="en-US" sz="2800" dirty="0" err="1"/>
              <a:t>Calc</a:t>
            </a:r>
            <a:r>
              <a:rPr lang="en-US" sz="2800" dirty="0"/>
              <a:t>, QR, </a:t>
            </a:r>
            <a:r>
              <a:rPr lang="en-US" sz="2800" dirty="0" err="1"/>
              <a:t>Calc</a:t>
            </a:r>
            <a:r>
              <a:rPr lang="en-US" sz="2800" dirty="0"/>
              <a:t> 2)</a:t>
            </a:r>
          </a:p>
          <a:p>
            <a:pPr fontAlgn="base"/>
            <a:r>
              <a:rPr lang="en-US" sz="2800" dirty="0"/>
              <a:t>Next levels for several collections requested</a:t>
            </a:r>
          </a:p>
          <a:p>
            <a:pPr fontAlgn="base"/>
            <a:endParaRPr lang="en-US" sz="2800" dirty="0"/>
          </a:p>
          <a:p>
            <a:pPr marL="0" indent="0" fontAlgn="base">
              <a:buNone/>
            </a:pPr>
            <a:endParaRPr lang="en-US" sz="2800" dirty="0"/>
          </a:p>
          <a:p>
            <a:pPr fontAlgn="base"/>
            <a:endParaRPr lang="en-US" sz="2800" dirty="0"/>
          </a:p>
          <a:p>
            <a:pPr marL="0" indent="0" fontAlgn="base">
              <a:buNone/>
            </a:pPr>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16</a:t>
            </a:fld>
            <a:endParaRPr lang="en-US" dirty="0"/>
          </a:p>
        </p:txBody>
      </p:sp>
    </p:spTree>
    <p:extLst>
      <p:ext uri="{BB962C8B-B14F-4D97-AF65-F5344CB8AC3E}">
        <p14:creationId xmlns:p14="http://schemas.microsoft.com/office/powerpoint/2010/main" val="2491796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solidFill>
                  <a:schemeClr val="accent1"/>
                </a:solidFill>
              </a:rPr>
              <a:t>Our UNC System Faculty ROCK</a:t>
            </a: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endParaRPr lang="en-US" sz="2800" dirty="0"/>
          </a:p>
          <a:p>
            <a:pPr fontAlgn="base"/>
            <a:endParaRPr lang="en-US" sz="2800" dirty="0"/>
          </a:p>
          <a:p>
            <a:pPr marL="0" indent="0" algn="r">
              <a:buNone/>
            </a:pPr>
            <a:r>
              <a:rPr lang="en-US" sz="2400" dirty="0"/>
              <a:t>“Thanks for providing an opportunity to work with this team.  </a:t>
            </a:r>
          </a:p>
          <a:p>
            <a:pPr marL="0" indent="0" algn="r">
              <a:buNone/>
            </a:pPr>
            <a:r>
              <a:rPr lang="en-US" sz="2400" dirty="0"/>
              <a:t>The level of support has been amazing.”</a:t>
            </a:r>
          </a:p>
          <a:p>
            <a:pPr marL="0" indent="0" algn="r">
              <a:buNone/>
            </a:pPr>
            <a:endParaRPr lang="en-US" sz="2400" dirty="0"/>
          </a:p>
          <a:p>
            <a:pPr marL="0" indent="0" algn="r">
              <a:buNone/>
            </a:pPr>
            <a:r>
              <a:rPr lang="en-US" sz="2000" i="1" dirty="0"/>
              <a:t>-Jerry Walsh, Professor and Associate Department Head, UNCG Department of Chemistry and Biochemistry</a:t>
            </a:r>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17</a:t>
            </a:fld>
            <a:endParaRPr lang="en-US" dirty="0"/>
          </a:p>
        </p:txBody>
      </p:sp>
    </p:spTree>
    <p:extLst>
      <p:ext uri="{BB962C8B-B14F-4D97-AF65-F5344CB8AC3E}">
        <p14:creationId xmlns:p14="http://schemas.microsoft.com/office/powerpoint/2010/main" val="4046476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Thank you!</a:t>
            </a:r>
            <a:br>
              <a:rPr lang="en-US" b="0" dirty="0"/>
            </a:b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18</a:t>
            </a:fld>
            <a:endParaRPr lang="en-US" dirty="0"/>
          </a:p>
        </p:txBody>
      </p:sp>
      <p:pic>
        <p:nvPicPr>
          <p:cNvPr id="73" name="Picture 72">
            <a:extLst>
              <a:ext uri="{FF2B5EF4-FFF2-40B4-BE49-F238E27FC236}">
                <a16:creationId xmlns:a16="http://schemas.microsoft.com/office/drawing/2014/main" id="{7322BFE7-1899-FA49-A4DC-4A764AB66954}"/>
              </a:ext>
            </a:extLst>
          </p:cNvPr>
          <p:cNvPicPr>
            <a:picLocks noChangeAspect="1"/>
          </p:cNvPicPr>
          <p:nvPr/>
        </p:nvPicPr>
        <p:blipFill>
          <a:blip r:embed="rId3"/>
          <a:stretch>
            <a:fillRect/>
          </a:stretch>
        </p:blipFill>
        <p:spPr>
          <a:xfrm>
            <a:off x="457200" y="1207968"/>
            <a:ext cx="8280400" cy="4635500"/>
          </a:xfrm>
          <a:prstGeom prst="rect">
            <a:avLst/>
          </a:prstGeom>
        </p:spPr>
      </p:pic>
    </p:spTree>
    <p:extLst>
      <p:ext uri="{BB962C8B-B14F-4D97-AF65-F5344CB8AC3E}">
        <p14:creationId xmlns:p14="http://schemas.microsoft.com/office/powerpoint/2010/main" val="2630754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br>
              <a:rPr lang="en-US" sz="2800" dirty="0">
                <a:latin typeface="Arial" panose="020B0604020202020204" pitchFamily="34" charset="0"/>
                <a:cs typeface="Arial" panose="020B0604020202020204" pitchFamily="34" charset="0"/>
              </a:rPr>
            </a:br>
            <a:br>
              <a:rPr lang="en-US" sz="2800" dirty="0">
                <a:latin typeface="Arial" panose="020B0604020202020204" pitchFamily="34" charset="0"/>
                <a:cs typeface="Arial" panose="020B0604020202020204" pitchFamily="34" charset="0"/>
              </a:rPr>
            </a:br>
            <a:br>
              <a:rPr lang="en-US" sz="2800" dirty="0">
                <a:latin typeface="Arial" panose="020B0604020202020204" pitchFamily="34" charset="0"/>
                <a:cs typeface="Arial" panose="020B0604020202020204" pitchFamily="34" charset="0"/>
              </a:rPr>
            </a:br>
            <a:br>
              <a:rPr lang="en-US" sz="2800" dirty="0">
                <a:latin typeface="Arial" panose="020B0604020202020204" pitchFamily="34" charset="0"/>
                <a:cs typeface="Arial" panose="020B0604020202020204" pitchFamily="34" charset="0"/>
              </a:rPr>
            </a:br>
            <a:br>
              <a:rPr lang="en-US" sz="2800" dirty="0">
                <a:latin typeface="+mn-lt"/>
              </a:rPr>
            </a:br>
            <a:endParaRPr lang="en-US" sz="2800" dirty="0">
              <a:solidFill>
                <a:schemeClr val="accent1"/>
              </a:solidFill>
              <a:latin typeface="+mn-lt"/>
            </a:endParaRPr>
          </a:p>
        </p:txBody>
      </p:sp>
      <p:sp>
        <p:nvSpPr>
          <p:cNvPr id="3" name="Subtitle 2"/>
          <p:cNvSpPr>
            <a:spLocks noGrp="1"/>
          </p:cNvSpPr>
          <p:nvPr>
            <p:ph type="subTitle" idx="1"/>
          </p:nvPr>
        </p:nvSpPr>
        <p:spPr>
          <a:xfrm>
            <a:off x="1371600" y="3149354"/>
            <a:ext cx="6858000" cy="2161200"/>
          </a:xfrm>
        </p:spPr>
        <p:txBody>
          <a:bodyPr>
            <a:normAutofit/>
          </a:bodyPr>
          <a:lstStyle/>
          <a:p>
            <a:r>
              <a:rPr lang="en-US" sz="2800" dirty="0"/>
              <a:t>UNC System Digital Course Enhancements Collection: COVID19 Response </a:t>
            </a:r>
          </a:p>
          <a:p>
            <a:r>
              <a:rPr lang="en-US" sz="2000" dirty="0"/>
              <a:t>UNC System Faculty Assembly</a:t>
            </a:r>
          </a:p>
          <a:p>
            <a:r>
              <a:rPr lang="en-US" sz="1800" dirty="0">
                <a:solidFill>
                  <a:schemeClr val="accent1"/>
                </a:solidFill>
              </a:rPr>
              <a:t>September 11, 2020</a:t>
            </a:r>
          </a:p>
          <a:p>
            <a:r>
              <a:rPr lang="en-US" sz="1800" dirty="0"/>
              <a:t>Dr. Michelle </a:t>
            </a:r>
            <a:r>
              <a:rPr lang="en-US" sz="1800" dirty="0" err="1"/>
              <a:t>Solér</a:t>
            </a:r>
            <a:r>
              <a:rPr lang="en-US" sz="1800" dirty="0"/>
              <a:t>, UNC System Academic Affairs</a:t>
            </a:r>
          </a:p>
          <a:p>
            <a:endParaRPr lang="en-US" sz="1800" dirty="0">
              <a:solidFill>
                <a:schemeClr val="accent1"/>
              </a:solidFill>
            </a:endParaRPr>
          </a:p>
        </p:txBody>
      </p:sp>
      <p:sp>
        <p:nvSpPr>
          <p:cNvPr id="7" name="Slide Number Placeholder 6">
            <a:extLst>
              <a:ext uri="{FF2B5EF4-FFF2-40B4-BE49-F238E27FC236}">
                <a16:creationId xmlns:a16="http://schemas.microsoft.com/office/drawing/2014/main" id="{05426983-D3CB-1446-9B4C-EC3C2F9A12EC}"/>
              </a:ext>
            </a:extLst>
          </p:cNvPr>
          <p:cNvSpPr>
            <a:spLocks noGrp="1"/>
          </p:cNvSpPr>
          <p:nvPr>
            <p:ph type="sldNum" sz="quarter" idx="10"/>
          </p:nvPr>
        </p:nvSpPr>
        <p:spPr/>
        <p:txBody>
          <a:bodyPr/>
          <a:lstStyle/>
          <a:p>
            <a:fld id="{95FDE913-508A-8F41-B74F-DB06C609F153}" type="slidenum">
              <a:rPr lang="en-US" smtClean="0"/>
              <a:t>2</a:t>
            </a:fld>
            <a:endParaRPr lang="en-US" dirty="0"/>
          </a:p>
        </p:txBody>
      </p:sp>
    </p:spTree>
    <p:extLst>
      <p:ext uri="{BB962C8B-B14F-4D97-AF65-F5344CB8AC3E}">
        <p14:creationId xmlns:p14="http://schemas.microsoft.com/office/powerpoint/2010/main" val="2404492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789"/>
            <a:ext cx="8229600" cy="721217"/>
          </a:xfrm>
        </p:spPr>
        <p:txBody>
          <a:bodyPr>
            <a:normAutofit fontScale="90000"/>
          </a:bodyPr>
          <a:lstStyle/>
          <a:p>
            <a:r>
              <a:rPr lang="en-US" dirty="0">
                <a:solidFill>
                  <a:schemeClr val="accent1"/>
                </a:solidFill>
              </a:rPr>
              <a:t> </a:t>
            </a:r>
            <a:r>
              <a:rPr lang="en-US" b="0" dirty="0"/>
              <a:t>The Amazing Race</a:t>
            </a:r>
            <a:br>
              <a:rPr lang="en-US" b="0" dirty="0"/>
            </a:br>
            <a:r>
              <a:rPr lang="en-US" sz="2000" b="0" dirty="0"/>
              <a:t>Response to COVID19 UNC System Digital Course Enhancements Collection</a:t>
            </a:r>
            <a:br>
              <a:rPr lang="en-US" sz="2000" b="0" dirty="0"/>
            </a:br>
            <a:br>
              <a:rPr lang="en-US" b="0" dirty="0"/>
            </a:br>
            <a:endParaRPr lang="en-US" b="0" dirty="0">
              <a:solidFill>
                <a:schemeClr val="accent1"/>
              </a:solidFill>
            </a:endParaRPr>
          </a:p>
        </p:txBody>
      </p:sp>
      <p:sp>
        <p:nvSpPr>
          <p:cNvPr id="3" name="Content Placeholder 2"/>
          <p:cNvSpPr>
            <a:spLocks noGrp="1"/>
          </p:cNvSpPr>
          <p:nvPr>
            <p:ph idx="1"/>
          </p:nvPr>
        </p:nvSpPr>
        <p:spPr>
          <a:xfrm>
            <a:off x="863600" y="1275008"/>
            <a:ext cx="7823200" cy="4851156"/>
          </a:xfrm>
        </p:spPr>
        <p:txBody>
          <a:bodyPr/>
          <a:lstStyle/>
          <a:p>
            <a:pPr fontAlgn="base"/>
            <a:r>
              <a:rPr lang="en-US" sz="2000" dirty="0"/>
              <a:t>Building communities across UNC System faculty &amp; staff</a:t>
            </a:r>
          </a:p>
          <a:p>
            <a:pPr fontAlgn="base"/>
            <a:r>
              <a:rPr lang="en-US" sz="2000" dirty="0"/>
              <a:t>Over 92 faculty and staff comprised 13 cross-institutional course enhancement development teams working for 5 weeks</a:t>
            </a:r>
            <a:endParaRPr lang="en-US" sz="2000" baseline="30000" dirty="0"/>
          </a:p>
          <a:p>
            <a:pPr fontAlgn="base"/>
            <a:r>
              <a:rPr lang="en-US" sz="2000" dirty="0"/>
              <a:t>Faculty-curated Open-Ed Resources launched via system level drive</a:t>
            </a:r>
          </a:p>
          <a:p>
            <a:pPr fontAlgn="base"/>
            <a:r>
              <a:rPr lang="en-US" sz="2000" dirty="0"/>
              <a:t>Faculty-created additional creative commons licensed resources </a:t>
            </a:r>
          </a:p>
          <a:p>
            <a:pPr fontAlgn="base"/>
            <a:r>
              <a:rPr lang="en-US" sz="2000" dirty="0"/>
              <a:t>Faculty leads include 8 female leads; 5 African-American leads; 2 Asian-American leads</a:t>
            </a:r>
          </a:p>
          <a:p>
            <a:pPr fontAlgn="base"/>
            <a:r>
              <a:rPr lang="en-US" sz="2000" dirty="0"/>
              <a:t>During the month of June 24 hours of meetings a week across 70+ people representing 14 campuses</a:t>
            </a:r>
          </a:p>
          <a:p>
            <a:pPr fontAlgn="base"/>
            <a:r>
              <a:rPr lang="en-US" sz="2000" dirty="0"/>
              <a:t>Not an attempt to standardize curriculum or course content</a:t>
            </a:r>
          </a:p>
          <a:p>
            <a:pPr fontAlgn="base"/>
            <a:r>
              <a:rPr lang="en-US" sz="2000" dirty="0"/>
              <a:t>Organized, open, digital content to enhance and support courses at UNC System Schools and beyond</a:t>
            </a:r>
          </a:p>
          <a:p>
            <a:pPr fontAlgn="base"/>
            <a:r>
              <a:rPr lang="en-US" sz="2000" dirty="0"/>
              <a:t>Collection content organized by student learning outcomes</a:t>
            </a:r>
          </a:p>
          <a:p>
            <a:pPr fontAlgn="base"/>
            <a:endParaRPr lang="en-US" sz="22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3</a:t>
            </a:fld>
            <a:endParaRPr lang="en-US" dirty="0"/>
          </a:p>
        </p:txBody>
      </p:sp>
    </p:spTree>
    <p:extLst>
      <p:ext uri="{BB962C8B-B14F-4D97-AF65-F5344CB8AC3E}">
        <p14:creationId xmlns:p14="http://schemas.microsoft.com/office/powerpoint/2010/main" val="1681696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789"/>
            <a:ext cx="8229600" cy="721217"/>
          </a:xfrm>
        </p:spPr>
        <p:txBody>
          <a:bodyPr>
            <a:normAutofit fontScale="90000"/>
          </a:bodyPr>
          <a:lstStyle/>
          <a:p>
            <a:r>
              <a:rPr lang="en-US" dirty="0">
                <a:solidFill>
                  <a:schemeClr val="accent1"/>
                </a:solidFill>
              </a:rPr>
              <a:t> </a:t>
            </a:r>
            <a:r>
              <a:rPr lang="en-US" b="0" dirty="0"/>
              <a:t>The Amazing Race!</a:t>
            </a:r>
            <a:br>
              <a:rPr lang="en-US" b="0" dirty="0"/>
            </a:br>
            <a:r>
              <a:rPr lang="en-US" sz="2000" b="0" dirty="0"/>
              <a:t>Response to COVID19 UNC System Digital Course Enhancements Collection</a:t>
            </a:r>
            <a:br>
              <a:rPr lang="en-US" sz="2000" b="0" dirty="0"/>
            </a:br>
            <a:br>
              <a:rPr lang="en-US" b="0" dirty="0"/>
            </a:br>
            <a:endParaRPr lang="en-US" b="0" dirty="0">
              <a:solidFill>
                <a:schemeClr val="accent1"/>
              </a:solidFill>
            </a:endParaRPr>
          </a:p>
        </p:txBody>
      </p:sp>
      <p:sp>
        <p:nvSpPr>
          <p:cNvPr id="3" name="Content Placeholder 2"/>
          <p:cNvSpPr>
            <a:spLocks noGrp="1"/>
          </p:cNvSpPr>
          <p:nvPr>
            <p:ph idx="1"/>
          </p:nvPr>
        </p:nvSpPr>
        <p:spPr>
          <a:xfrm>
            <a:off x="1184032" y="1508347"/>
            <a:ext cx="3227754" cy="1019922"/>
          </a:xfrm>
        </p:spPr>
        <p:txBody>
          <a:bodyPr/>
          <a:lstStyle/>
          <a:p>
            <a:pPr marL="0" indent="0" fontAlgn="base">
              <a:buNone/>
            </a:pPr>
            <a:r>
              <a:rPr lang="en-US" sz="2000" dirty="0"/>
              <a:t>CALCULUS 1</a:t>
            </a:r>
          </a:p>
          <a:p>
            <a:pPr marL="0" indent="0" fontAlgn="base">
              <a:buNone/>
            </a:pPr>
            <a:r>
              <a:rPr lang="en-US" sz="2000" dirty="0"/>
              <a:t>INTRO  STATISTICS</a:t>
            </a:r>
          </a:p>
          <a:p>
            <a:pPr marL="0" indent="0" fontAlgn="base">
              <a:buNone/>
            </a:pPr>
            <a:endParaRPr lang="en-US" sz="2000" dirty="0"/>
          </a:p>
          <a:p>
            <a:pPr marL="0" indent="0" fontAlgn="base">
              <a:buNone/>
            </a:pPr>
            <a:endParaRPr lang="en-US" sz="2000" dirty="0"/>
          </a:p>
          <a:p>
            <a:pPr fontAlgn="base"/>
            <a:endParaRPr lang="en-US" sz="2000" dirty="0"/>
          </a:p>
          <a:p>
            <a:pPr fontAlgn="base"/>
            <a:endParaRPr lang="en-US" sz="22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4</a:t>
            </a:fld>
            <a:endParaRPr lang="en-US" dirty="0"/>
          </a:p>
        </p:txBody>
      </p:sp>
      <p:sp>
        <p:nvSpPr>
          <p:cNvPr id="4" name="TextBox 3">
            <a:extLst>
              <a:ext uri="{FF2B5EF4-FFF2-40B4-BE49-F238E27FC236}">
                <a16:creationId xmlns:a16="http://schemas.microsoft.com/office/drawing/2014/main" id="{2B5E9F07-5047-BB47-A5F0-F159B992CA45}"/>
              </a:ext>
            </a:extLst>
          </p:cNvPr>
          <p:cNvSpPr txBox="1"/>
          <p:nvPr/>
        </p:nvSpPr>
        <p:spPr>
          <a:xfrm>
            <a:off x="4431324" y="1508347"/>
            <a:ext cx="3505200" cy="1015663"/>
          </a:xfrm>
          <a:prstGeom prst="rect">
            <a:avLst/>
          </a:prstGeom>
          <a:noFill/>
        </p:spPr>
        <p:txBody>
          <a:bodyPr wrap="square" rtlCol="0">
            <a:spAutoFit/>
          </a:bodyPr>
          <a:lstStyle/>
          <a:p>
            <a:pPr fontAlgn="base"/>
            <a:r>
              <a:rPr lang="en-US" sz="2000" dirty="0">
                <a:solidFill>
                  <a:schemeClr val="bg1">
                    <a:lumMod val="10000"/>
                  </a:schemeClr>
                </a:solidFill>
              </a:rPr>
              <a:t>CALCULUS 2 </a:t>
            </a:r>
          </a:p>
          <a:p>
            <a:pPr fontAlgn="base"/>
            <a:r>
              <a:rPr lang="en-US" sz="2000" dirty="0">
                <a:solidFill>
                  <a:schemeClr val="bg1">
                    <a:lumMod val="10000"/>
                  </a:schemeClr>
                </a:solidFill>
              </a:rPr>
              <a:t>PRE-CALCULUS </a:t>
            </a:r>
          </a:p>
          <a:p>
            <a:pPr fontAlgn="base"/>
            <a:r>
              <a:rPr lang="en-US" sz="2000" dirty="0">
                <a:solidFill>
                  <a:schemeClr val="bg1">
                    <a:lumMod val="10000"/>
                  </a:schemeClr>
                </a:solidFill>
              </a:rPr>
              <a:t>QUANTITATIVE REASONING</a:t>
            </a:r>
          </a:p>
        </p:txBody>
      </p:sp>
      <p:sp>
        <p:nvSpPr>
          <p:cNvPr id="5" name="TextBox 4">
            <a:extLst>
              <a:ext uri="{FF2B5EF4-FFF2-40B4-BE49-F238E27FC236}">
                <a16:creationId xmlns:a16="http://schemas.microsoft.com/office/drawing/2014/main" id="{B8E6CC43-B9E2-064A-9B27-56838E124B53}"/>
              </a:ext>
            </a:extLst>
          </p:cNvPr>
          <p:cNvSpPr txBox="1"/>
          <p:nvPr/>
        </p:nvSpPr>
        <p:spPr>
          <a:xfrm>
            <a:off x="1184032" y="2993426"/>
            <a:ext cx="6752492" cy="3847207"/>
          </a:xfrm>
          <a:prstGeom prst="rect">
            <a:avLst/>
          </a:prstGeom>
          <a:noFill/>
        </p:spPr>
        <p:txBody>
          <a:bodyPr wrap="square" numCol="2" rtlCol="0">
            <a:spAutoFit/>
          </a:bodyPr>
          <a:lstStyle/>
          <a:p>
            <a:pPr fontAlgn="base"/>
            <a:r>
              <a:rPr lang="en-US" sz="2000" dirty="0">
                <a:solidFill>
                  <a:srgbClr val="140800"/>
                </a:solidFill>
              </a:rPr>
              <a:t>GENERAL BIOLOGY</a:t>
            </a:r>
          </a:p>
          <a:p>
            <a:pPr fontAlgn="base"/>
            <a:r>
              <a:rPr lang="en-US" sz="2000" dirty="0">
                <a:solidFill>
                  <a:srgbClr val="140800"/>
                </a:solidFill>
              </a:rPr>
              <a:t>CHEMISTRY 1</a:t>
            </a:r>
          </a:p>
          <a:p>
            <a:pPr fontAlgn="base"/>
            <a:r>
              <a:rPr lang="en-US" sz="2000" dirty="0">
                <a:solidFill>
                  <a:srgbClr val="140800"/>
                </a:solidFill>
              </a:rPr>
              <a:t>CHEMISTRY 2</a:t>
            </a:r>
          </a:p>
          <a:p>
            <a:pPr fontAlgn="base"/>
            <a:r>
              <a:rPr lang="en-US" sz="2000" dirty="0">
                <a:solidFill>
                  <a:srgbClr val="140800"/>
                </a:solidFill>
              </a:rPr>
              <a:t>ORGANIC CHEMISTRY</a:t>
            </a:r>
          </a:p>
          <a:p>
            <a:pPr fontAlgn="base"/>
            <a:r>
              <a:rPr lang="en-US" sz="2000" dirty="0">
                <a:solidFill>
                  <a:srgbClr val="140800"/>
                </a:solidFill>
              </a:rPr>
              <a:t>ANATOMY &amp; PHYSIOLOGY</a:t>
            </a: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r>
              <a:rPr lang="en-US" sz="2000" dirty="0">
                <a:solidFill>
                  <a:srgbClr val="140800"/>
                </a:solidFill>
              </a:rPr>
              <a:t>FINANCIAL ACCOUNTING</a:t>
            </a:r>
          </a:p>
          <a:p>
            <a:pPr fontAlgn="base"/>
            <a:r>
              <a:rPr lang="en-US" sz="2000" dirty="0">
                <a:solidFill>
                  <a:srgbClr val="140800"/>
                </a:solidFill>
              </a:rPr>
              <a:t>MICROECONOMICS</a:t>
            </a:r>
          </a:p>
          <a:p>
            <a:pPr fontAlgn="base"/>
            <a:r>
              <a:rPr lang="en-US" sz="2000" dirty="0">
                <a:solidFill>
                  <a:srgbClr val="140800"/>
                </a:solidFill>
              </a:rPr>
              <a:t>MACROECONOMICS</a:t>
            </a: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pPr fontAlgn="base"/>
            <a:endParaRPr lang="en-US" dirty="0">
              <a:solidFill>
                <a:srgbClr val="140800"/>
              </a:solidFill>
            </a:endParaRPr>
          </a:p>
          <a:p>
            <a:endParaRPr lang="en-US" dirty="0">
              <a:solidFill>
                <a:srgbClr val="140800"/>
              </a:solidFill>
            </a:endParaRPr>
          </a:p>
        </p:txBody>
      </p:sp>
    </p:spTree>
    <p:extLst>
      <p:ext uri="{BB962C8B-B14F-4D97-AF65-F5344CB8AC3E}">
        <p14:creationId xmlns:p14="http://schemas.microsoft.com/office/powerpoint/2010/main" val="3739203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UNC System Faculty Leads, IDs, and Librarians</a:t>
            </a:r>
            <a:br>
              <a:rPr lang="en-US" b="0" dirty="0"/>
            </a:br>
            <a:r>
              <a:rPr lang="en-US" sz="2000" b="0" dirty="0"/>
              <a:t>The Amazing Race, June 2020</a:t>
            </a:r>
            <a:br>
              <a:rPr lang="en-US" b="0" dirty="0"/>
            </a:b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5</a:t>
            </a:fld>
            <a:endParaRPr lang="en-US" dirty="0"/>
          </a:p>
        </p:txBody>
      </p:sp>
      <p:pic>
        <p:nvPicPr>
          <p:cNvPr id="73" name="Picture 72">
            <a:extLst>
              <a:ext uri="{FF2B5EF4-FFF2-40B4-BE49-F238E27FC236}">
                <a16:creationId xmlns:a16="http://schemas.microsoft.com/office/drawing/2014/main" id="{7322BFE7-1899-FA49-A4DC-4A764AB66954}"/>
              </a:ext>
            </a:extLst>
          </p:cNvPr>
          <p:cNvPicPr>
            <a:picLocks noChangeAspect="1"/>
          </p:cNvPicPr>
          <p:nvPr/>
        </p:nvPicPr>
        <p:blipFill>
          <a:blip r:embed="rId3"/>
          <a:stretch>
            <a:fillRect/>
          </a:stretch>
        </p:blipFill>
        <p:spPr>
          <a:xfrm>
            <a:off x="457200" y="1207968"/>
            <a:ext cx="8280400" cy="4635500"/>
          </a:xfrm>
          <a:prstGeom prst="rect">
            <a:avLst/>
          </a:prstGeom>
        </p:spPr>
      </p:pic>
    </p:spTree>
    <p:extLst>
      <p:ext uri="{BB962C8B-B14F-4D97-AF65-F5344CB8AC3E}">
        <p14:creationId xmlns:p14="http://schemas.microsoft.com/office/powerpoint/2010/main" val="65531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UNC System faculty are committed.</a:t>
            </a: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6</a:t>
            </a:fld>
            <a:endParaRPr lang="en-US" dirty="0"/>
          </a:p>
        </p:txBody>
      </p:sp>
      <p:pic>
        <p:nvPicPr>
          <p:cNvPr id="6" name="Picture 5">
            <a:extLst>
              <a:ext uri="{FF2B5EF4-FFF2-40B4-BE49-F238E27FC236}">
                <a16:creationId xmlns:a16="http://schemas.microsoft.com/office/drawing/2014/main" id="{563E12B0-E72D-BA47-BF49-3DABE26AB15E}"/>
              </a:ext>
            </a:extLst>
          </p:cNvPr>
          <p:cNvPicPr>
            <a:picLocks noChangeAspect="1"/>
          </p:cNvPicPr>
          <p:nvPr/>
        </p:nvPicPr>
        <p:blipFill>
          <a:blip r:embed="rId3"/>
          <a:stretch>
            <a:fillRect/>
          </a:stretch>
        </p:blipFill>
        <p:spPr>
          <a:xfrm>
            <a:off x="2717802" y="1169250"/>
            <a:ext cx="3517900" cy="4660900"/>
          </a:xfrm>
          <a:prstGeom prst="rect">
            <a:avLst/>
          </a:prstGeom>
        </p:spPr>
      </p:pic>
    </p:spTree>
    <p:extLst>
      <p:ext uri="{BB962C8B-B14F-4D97-AF65-F5344CB8AC3E}">
        <p14:creationId xmlns:p14="http://schemas.microsoft.com/office/powerpoint/2010/main" val="2862739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Resources organized by sound pedagogical principles</a:t>
            </a:r>
            <a:endParaRPr lang="en-US" b="0" dirty="0">
              <a:solidFill>
                <a:schemeClr val="accent1"/>
              </a:solidFill>
            </a:endParaRPr>
          </a:p>
        </p:txBody>
      </p:sp>
      <p:sp>
        <p:nvSpPr>
          <p:cNvPr id="3" name="Content Placeholder 2"/>
          <p:cNvSpPr>
            <a:spLocks noGrp="1"/>
          </p:cNvSpPr>
          <p:nvPr>
            <p:ph idx="1"/>
          </p:nvPr>
        </p:nvSpPr>
        <p:spPr>
          <a:xfrm>
            <a:off x="679939" y="1169250"/>
            <a:ext cx="8124092" cy="4956914"/>
          </a:xfrm>
        </p:spPr>
        <p:txBody>
          <a:bodyPr/>
          <a:lstStyle/>
          <a:p>
            <a:pPr fontAlgn="base">
              <a:buFont typeface="Courier New" panose="02070309020205020404" pitchFamily="49" charset="0"/>
              <a:buChar char="o"/>
            </a:pPr>
            <a:r>
              <a:rPr lang="en-US" sz="2800" dirty="0"/>
              <a:t>Faculty created implementation and process guides</a:t>
            </a:r>
          </a:p>
          <a:p>
            <a:pPr fontAlgn="base">
              <a:buFont typeface="Courier New" panose="02070309020205020404" pitchFamily="49" charset="0"/>
              <a:buChar char="o"/>
            </a:pPr>
            <a:r>
              <a:rPr lang="en-US" sz="2800" dirty="0"/>
              <a:t>Curriculum maps and backward design</a:t>
            </a:r>
          </a:p>
          <a:p>
            <a:pPr fontAlgn="base">
              <a:buFont typeface="Courier New" panose="02070309020205020404" pitchFamily="49" charset="0"/>
              <a:buChar char="o"/>
            </a:pPr>
            <a:r>
              <a:rPr lang="en-US" sz="2800" dirty="0"/>
              <a:t>Curated, vetted video resources organized by outcome and topic</a:t>
            </a:r>
          </a:p>
          <a:p>
            <a:pPr fontAlgn="base">
              <a:buFont typeface="Courier New" panose="02070309020205020404" pitchFamily="49" charset="0"/>
              <a:buChar char="o"/>
            </a:pPr>
            <a:r>
              <a:rPr lang="en-US" sz="2800" dirty="0"/>
              <a:t>Student learning outcomes across multiple universities</a:t>
            </a:r>
          </a:p>
          <a:p>
            <a:pPr fontAlgn="base">
              <a:buFont typeface="Courier New" panose="02070309020205020404" pitchFamily="49" charset="0"/>
              <a:buChar char="o"/>
            </a:pPr>
            <a:r>
              <a:rPr lang="en-US" sz="2800" dirty="0"/>
              <a:t>Content, assignments, virtual lab activities</a:t>
            </a:r>
          </a:p>
          <a:p>
            <a:pPr fontAlgn="base">
              <a:buFont typeface="Courier New" panose="02070309020205020404" pitchFamily="49" charset="0"/>
              <a:buChar char="o"/>
            </a:pPr>
            <a:r>
              <a:rPr lang="en-US" sz="2800" dirty="0"/>
              <a:t>Diversity and inclusion modules</a:t>
            </a:r>
          </a:p>
          <a:p>
            <a:pPr fontAlgn="base">
              <a:buFont typeface="Courier New" panose="02070309020205020404" pitchFamily="49" charset="0"/>
              <a:buChar char="o"/>
            </a:pPr>
            <a:r>
              <a:rPr lang="en-US" sz="2800" dirty="0"/>
              <a:t>Faculty created custom resources</a:t>
            </a:r>
          </a:p>
          <a:p>
            <a:pPr fontAlgn="base">
              <a:buFont typeface="Courier New" panose="02070309020205020404" pitchFamily="49" charset="0"/>
              <a:buChar char="o"/>
            </a:pPr>
            <a:r>
              <a:rPr lang="en-US" sz="2800" dirty="0"/>
              <a:t>Formal evaluation and peer review of resources</a:t>
            </a:r>
          </a:p>
          <a:p>
            <a:pPr fontAlgn="base"/>
            <a:endParaRPr lang="en-US" sz="2800" dirty="0"/>
          </a:p>
          <a:p>
            <a:pPr fontAlgn="base"/>
            <a:endParaRPr lang="en-US" sz="2800" dirty="0"/>
          </a:p>
          <a:p>
            <a:pPr marL="0" indent="0" algn="r">
              <a:buNone/>
            </a:pPr>
            <a:r>
              <a:rPr lang="en-US" sz="2400" i="1" dirty="0"/>
              <a:t>Insert Curriculum map here</a:t>
            </a:r>
            <a:endParaRPr lang="en-US" sz="2000" i="1"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7</a:t>
            </a:fld>
            <a:endParaRPr lang="en-US" dirty="0"/>
          </a:p>
        </p:txBody>
      </p:sp>
    </p:spTree>
    <p:extLst>
      <p:ext uri="{BB962C8B-B14F-4D97-AF65-F5344CB8AC3E}">
        <p14:creationId xmlns:p14="http://schemas.microsoft.com/office/powerpoint/2010/main" val="4273559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 </a:t>
            </a:r>
            <a:endParaRPr lang="en-US" b="0" dirty="0">
              <a:solidFill>
                <a:schemeClr val="accent1"/>
              </a:solidFill>
            </a:endParaRPr>
          </a:p>
        </p:txBody>
      </p:sp>
      <p:sp>
        <p:nvSpPr>
          <p:cNvPr id="3" name="Content Placeholder 2"/>
          <p:cNvSpPr>
            <a:spLocks noGrp="1"/>
          </p:cNvSpPr>
          <p:nvPr>
            <p:ph idx="1"/>
          </p:nvPr>
        </p:nvSpPr>
        <p:spPr>
          <a:xfrm>
            <a:off x="863600" y="1169250"/>
            <a:ext cx="7823200" cy="4956914"/>
          </a:xfrm>
        </p:spPr>
        <p:txBody>
          <a:bodyPr/>
          <a:lstStyle/>
          <a:p>
            <a:pPr marL="0" indent="0" fontAlgn="base">
              <a:buNone/>
            </a:pPr>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8</a:t>
            </a:fld>
            <a:endParaRPr lang="en-US" dirty="0"/>
          </a:p>
        </p:txBody>
      </p:sp>
      <p:pic>
        <p:nvPicPr>
          <p:cNvPr id="5" name="Picture 4">
            <a:extLst>
              <a:ext uri="{FF2B5EF4-FFF2-40B4-BE49-F238E27FC236}">
                <a16:creationId xmlns:a16="http://schemas.microsoft.com/office/drawing/2014/main" id="{516D077E-F8AE-2C48-8D56-EC6D17CC8349}"/>
              </a:ext>
            </a:extLst>
          </p:cNvPr>
          <p:cNvPicPr>
            <a:picLocks noChangeAspect="1"/>
          </p:cNvPicPr>
          <p:nvPr/>
        </p:nvPicPr>
        <p:blipFill>
          <a:blip r:embed="rId3"/>
          <a:stretch>
            <a:fillRect/>
          </a:stretch>
        </p:blipFill>
        <p:spPr>
          <a:xfrm>
            <a:off x="0" y="333980"/>
            <a:ext cx="9144000" cy="6190040"/>
          </a:xfrm>
          <a:prstGeom prst="rect">
            <a:avLst/>
          </a:prstGeom>
        </p:spPr>
      </p:pic>
    </p:spTree>
    <p:extLst>
      <p:ext uri="{BB962C8B-B14F-4D97-AF65-F5344CB8AC3E}">
        <p14:creationId xmlns:p14="http://schemas.microsoft.com/office/powerpoint/2010/main" val="4056523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t>Curriculum map examples</a:t>
            </a:r>
            <a:endParaRPr lang="en-US" b="0" dirty="0">
              <a:solidFill>
                <a:schemeClr val="accent1"/>
              </a:solidFill>
            </a:endParaRPr>
          </a:p>
        </p:txBody>
      </p:sp>
      <p:sp>
        <p:nvSpPr>
          <p:cNvPr id="3" name="Content Placeholder 2"/>
          <p:cNvSpPr>
            <a:spLocks noGrp="1"/>
          </p:cNvSpPr>
          <p:nvPr>
            <p:ph idx="1"/>
          </p:nvPr>
        </p:nvSpPr>
        <p:spPr>
          <a:xfrm>
            <a:off x="679939" y="1169250"/>
            <a:ext cx="8124092" cy="4956914"/>
          </a:xfrm>
        </p:spPr>
        <p:txBody>
          <a:bodyPr/>
          <a:lstStyle/>
          <a:p>
            <a:pPr fontAlgn="base"/>
            <a:r>
              <a:rPr lang="en-US" dirty="0">
                <a:hlinkClick r:id="rId3"/>
              </a:rPr>
              <a:t>https://docs.google.com/document/d/1x61NkYPoXA8wH8_ASAvjnJZfVfcOvUTA1QMdJ5Taqys/edit</a:t>
            </a:r>
            <a:endParaRPr lang="en-US" dirty="0"/>
          </a:p>
          <a:p>
            <a:pPr fontAlgn="base"/>
            <a:endParaRPr lang="en-US" sz="2800" dirty="0"/>
          </a:p>
          <a:p>
            <a:pPr fontAlgn="base"/>
            <a:endParaRPr lang="en-US" sz="2800" dirty="0"/>
          </a:p>
          <a:p>
            <a:pPr fontAlgn="base"/>
            <a:endParaRPr lang="en-US" sz="2800" dirty="0"/>
          </a:p>
          <a:p>
            <a:pPr marL="0" indent="0" algn="r">
              <a:buNone/>
            </a:pPr>
            <a:r>
              <a:rPr lang="en-US" sz="6600" dirty="0">
                <a:solidFill>
                  <a:schemeClr val="accent1"/>
                </a:solidFill>
              </a:rPr>
              <a:t>	</a:t>
            </a:r>
          </a:p>
        </p:txBody>
      </p:sp>
      <p:sp>
        <p:nvSpPr>
          <p:cNvPr id="8" name="Slide Number Placeholder 7">
            <a:extLst>
              <a:ext uri="{FF2B5EF4-FFF2-40B4-BE49-F238E27FC236}">
                <a16:creationId xmlns:a16="http://schemas.microsoft.com/office/drawing/2014/main" id="{9640ED2A-A08F-E649-B69B-27061337772E}"/>
              </a:ext>
            </a:extLst>
          </p:cNvPr>
          <p:cNvSpPr>
            <a:spLocks noGrp="1"/>
          </p:cNvSpPr>
          <p:nvPr>
            <p:ph type="sldNum" sz="quarter" idx="10"/>
          </p:nvPr>
        </p:nvSpPr>
        <p:spPr/>
        <p:txBody>
          <a:bodyPr/>
          <a:lstStyle/>
          <a:p>
            <a:fld id="{95FDE913-508A-8F41-B74F-DB06C609F153}" type="slidenum">
              <a:rPr lang="en-US" smtClean="0"/>
              <a:t>9</a:t>
            </a:fld>
            <a:endParaRPr lang="en-US" dirty="0"/>
          </a:p>
        </p:txBody>
      </p:sp>
      <p:pic>
        <p:nvPicPr>
          <p:cNvPr id="5" name="Picture 4">
            <a:extLst>
              <a:ext uri="{FF2B5EF4-FFF2-40B4-BE49-F238E27FC236}">
                <a16:creationId xmlns:a16="http://schemas.microsoft.com/office/drawing/2014/main" id="{26813F8E-BB95-B04F-9AF9-D1843A941D79}"/>
              </a:ext>
            </a:extLst>
          </p:cNvPr>
          <p:cNvPicPr>
            <a:picLocks noChangeAspect="1"/>
          </p:cNvPicPr>
          <p:nvPr/>
        </p:nvPicPr>
        <p:blipFill>
          <a:blip r:embed="rId4"/>
          <a:stretch>
            <a:fillRect/>
          </a:stretch>
        </p:blipFill>
        <p:spPr>
          <a:xfrm>
            <a:off x="1055077" y="2714127"/>
            <a:ext cx="7631723" cy="3949414"/>
          </a:xfrm>
          <a:prstGeom prst="rect">
            <a:avLst/>
          </a:prstGeom>
        </p:spPr>
      </p:pic>
    </p:spTree>
    <p:extLst>
      <p:ext uri="{BB962C8B-B14F-4D97-AF65-F5344CB8AC3E}">
        <p14:creationId xmlns:p14="http://schemas.microsoft.com/office/powerpoint/2010/main" val="2316403379"/>
      </p:ext>
    </p:extLst>
  </p:cSld>
  <p:clrMapOvr>
    <a:masterClrMapping/>
  </p:clrMapOvr>
</p:sld>
</file>

<file path=ppt/theme/theme1.xml><?xml version="1.0" encoding="utf-8"?>
<a:theme xmlns:a="http://schemas.openxmlformats.org/drawingml/2006/main" name="UNCGA General Presentation Template (WHITE)">
  <a:themeElements>
    <a:clrScheme name="Custom 1">
      <a:dk1>
        <a:srgbClr val="BC1F51"/>
      </a:dk1>
      <a:lt1>
        <a:srgbClr val="DAE1D4"/>
      </a:lt1>
      <a:dk2>
        <a:srgbClr val="0E4875"/>
      </a:dk2>
      <a:lt2>
        <a:srgbClr val="F0F3F4"/>
      </a:lt2>
      <a:accent1>
        <a:srgbClr val="364044"/>
      </a:accent1>
      <a:accent2>
        <a:srgbClr val="FEC324"/>
      </a:accent2>
      <a:accent3>
        <a:srgbClr val="338E3A"/>
      </a:accent3>
      <a:accent4>
        <a:srgbClr val="00B6DF"/>
      </a:accent4>
      <a:accent5>
        <a:srgbClr val="EA8B2D"/>
      </a:accent5>
      <a:accent6>
        <a:srgbClr val="AE5893"/>
      </a:accent6>
      <a:hlink>
        <a:srgbClr val="8BA2A5"/>
      </a:hlink>
      <a:folHlink>
        <a:srgbClr val="3F423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lIns="0" tIns="0" rIns="0" bIns="0">
        <a:spAutoFit/>
      </a:bodyPr>
      <a:lstStyle>
        <a:defPPr algn="r">
          <a:defRPr sz="1200" smtClean="0"/>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A5744DF3-F65B-AF47-B29D-194929B9558A}" vid="{D59C03B8-97ED-984F-B6F2-EF22B9EAE81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A145B660521C4ABD819008114F4046" ma:contentTypeVersion="6" ma:contentTypeDescription="Create a new document." ma:contentTypeScope="" ma:versionID="cce3803d5b84d4a631f05fa8664aeef0">
  <xsd:schema xmlns:xsd="http://www.w3.org/2001/XMLSchema" xmlns:xs="http://www.w3.org/2001/XMLSchema" xmlns:p="http://schemas.microsoft.com/office/2006/metadata/properties" xmlns:ns2="0116ccb3-8759-4363-b755-40b19bb402e7" xmlns:ns3="b1edae47-f70a-45cf-96d3-c024f0340bb8" targetNamespace="http://schemas.microsoft.com/office/2006/metadata/properties" ma:root="true" ma:fieldsID="6fb7f9a7b6f6c90c5d8f85b38d3dc0a9" ns2:_="" ns3:_="">
    <xsd:import namespace="0116ccb3-8759-4363-b755-40b19bb402e7"/>
    <xsd:import namespace="b1edae47-f70a-45cf-96d3-c024f0340bb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16ccb3-8759-4363-b755-40b19bb402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edae47-f70a-45cf-96d3-c024f0340bb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E4EFD0B-618C-424F-9777-3DC5B14138D2}"/>
</file>

<file path=customXml/itemProps2.xml><?xml version="1.0" encoding="utf-8"?>
<ds:datastoreItem xmlns:ds="http://schemas.openxmlformats.org/officeDocument/2006/customXml" ds:itemID="{52CD7FE5-72F9-4E66-B48E-5829DDFF76BA}"/>
</file>

<file path=customXml/itemProps3.xml><?xml version="1.0" encoding="utf-8"?>
<ds:datastoreItem xmlns:ds="http://schemas.openxmlformats.org/officeDocument/2006/customXml" ds:itemID="{3251A8A0-CAC4-4BE6-98E3-DAE475279E77}"/>
</file>

<file path=docProps/app.xml><?xml version="1.0" encoding="utf-8"?>
<Properties xmlns="http://schemas.openxmlformats.org/officeDocument/2006/extended-properties" xmlns:vt="http://schemas.openxmlformats.org/officeDocument/2006/docPropsVTypes">
  <Template>UNCS-PresentationTemplate-Blue</Template>
  <TotalTime>29933</TotalTime>
  <Words>820</Words>
  <Application>Microsoft Macintosh PowerPoint</Application>
  <PresentationFormat>On-screen Show (4:3)</PresentationFormat>
  <Paragraphs>210</Paragraphs>
  <Slides>18</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Courier New</vt:lpstr>
      <vt:lpstr>Whitney Book</vt:lpstr>
      <vt:lpstr>UNCGA General Presentation Template (WHITE)</vt:lpstr>
      <vt:lpstr>PowerPoint Presentation</vt:lpstr>
      <vt:lpstr>     </vt:lpstr>
      <vt:lpstr> The Amazing Race Response to COVID19 UNC System Digital Course Enhancements Collection  </vt:lpstr>
      <vt:lpstr> The Amazing Race! Response to COVID19 UNC System Digital Course Enhancements Collection  </vt:lpstr>
      <vt:lpstr>UNC System Faculty Leads, IDs, and Librarians The Amazing Race, June 2020 </vt:lpstr>
      <vt:lpstr>UNC System faculty are committed.</vt:lpstr>
      <vt:lpstr>Resources organized by sound pedagogical principles</vt:lpstr>
      <vt:lpstr> </vt:lpstr>
      <vt:lpstr>Curriculum map examples</vt:lpstr>
      <vt:lpstr>Curriculum map (General Biology)</vt:lpstr>
      <vt:lpstr>Curriculum maps cont. (meta-data)</vt:lpstr>
      <vt:lpstr>Open Educational Resources Provide:  </vt:lpstr>
      <vt:lpstr>Fall 2020 OER Project </vt:lpstr>
      <vt:lpstr>Usage map for North Carolina</vt:lpstr>
      <vt:lpstr>Analytics to date</vt:lpstr>
      <vt:lpstr> NEXT STEPS</vt:lpstr>
      <vt:lpstr>Our UNC System Faculty ROCK</vt:lpstr>
      <vt:lpstr>Thank you! </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Michelle L. Soler</cp:lastModifiedBy>
  <cp:revision>109</cp:revision>
  <dcterms:created xsi:type="dcterms:W3CDTF">2016-03-31T15:07:28Z</dcterms:created>
  <dcterms:modified xsi:type="dcterms:W3CDTF">2020-09-11T14:27:09Z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0x010100ADA145B660521C4ABD819008114F4046</vt:lpwstr>
  </property>
</Properties>
</file>