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8"/>
  </p:notesMasterIdLst>
  <p:sldIdLst>
    <p:sldId id="257" r:id="rId2"/>
    <p:sldId id="274" r:id="rId3"/>
    <p:sldId id="270" r:id="rId4"/>
    <p:sldId id="271" r:id="rId5"/>
    <p:sldId id="272" r:id="rId6"/>
    <p:sldId id="275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4876"/>
    <a:srgbClr val="FFFFFF"/>
    <a:srgbClr val="4A1B15"/>
    <a:srgbClr val="140800"/>
    <a:srgbClr val="364044"/>
    <a:srgbClr val="371713"/>
    <a:srgbClr val="6AA68A"/>
    <a:srgbClr val="0D7686"/>
    <a:srgbClr val="7226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760" autoAdjust="0"/>
    <p:restoredTop sz="88117" autoAdjust="0"/>
  </p:normalViewPr>
  <p:slideViewPr>
    <p:cSldViewPr snapToGrid="0" snapToObjects="1">
      <p:cViewPr varScale="1">
        <p:scale>
          <a:sx n="98" d="100"/>
          <a:sy n="98" d="100"/>
        </p:scale>
        <p:origin x="2552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customXml" Target="../customXml/item3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38BA96-5DA3-B748-9803-BAC60ACC1A52}" type="datetimeFigureOut">
              <a:rPr lang="en-US" smtClean="0"/>
              <a:t>9/10/20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68EEB4-5E1F-3C4F-86F0-B25C5ECEA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802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9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C5AD27-FA13-AA44-A0DD-9F29A65370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DE913-508A-8F41-B74F-DB06C609F15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38306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(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33861" y="2704985"/>
            <a:ext cx="8476278" cy="115556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defRPr sz="6000" b="1" cap="all" normalizeH="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936600"/>
            <a:ext cx="6400800" cy="679927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 algn="ctr">
              <a:buNone/>
              <a:defRPr sz="300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0607B65-C988-EB4A-9313-96C8B5B026DF}"/>
              </a:ext>
            </a:extLst>
          </p:cNvPr>
          <p:cNvSpPr>
            <a:spLocks noChangeAspect="1"/>
          </p:cNvSpPr>
          <p:nvPr userDrawn="1"/>
        </p:nvSpPr>
        <p:spPr>
          <a:xfrm>
            <a:off x="2995300" y="1061959"/>
            <a:ext cx="3154025" cy="1261610"/>
          </a:xfrm>
          <a:prstGeom prst="rect">
            <a:avLst/>
          </a:prstGeom>
          <a:noFill/>
          <a:ln w="57150" cmpd="sng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4A1B15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275A7FD-E491-6E4F-B972-8E075ADC718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37560" y="1613941"/>
            <a:ext cx="2468880" cy="236220"/>
          </a:xfrm>
          <a:prstGeom prst="rect">
            <a:avLst/>
          </a:prstGeom>
        </p:spPr>
      </p:pic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E60ECC59-C476-174B-8E6F-BEC9977C75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DE913-508A-8F41-B74F-DB06C609F15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688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704985"/>
            <a:ext cx="7772400" cy="115556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5000" b="0" cap="all" normalizeH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936600"/>
            <a:ext cx="6400800" cy="6799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60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Rectangle 6"/>
          <p:cNvSpPr>
            <a:spLocks noChangeAspect="1"/>
          </p:cNvSpPr>
          <p:nvPr userDrawn="1"/>
        </p:nvSpPr>
        <p:spPr>
          <a:xfrm>
            <a:off x="365874" y="1342495"/>
            <a:ext cx="8412252" cy="4173010"/>
          </a:xfrm>
          <a:prstGeom prst="rect">
            <a:avLst/>
          </a:prstGeom>
          <a:noFill/>
          <a:ln w="28575" cmpd="sng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8A462E8-704A-9A42-98B6-EF76F0E30C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929701" y="1828800"/>
            <a:ext cx="3291840" cy="31496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6FF5CD-D4BE-E24F-8F8D-F17ACAF22AB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DE913-508A-8F41-B74F-DB06C609F15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81325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Content Slide (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8229600" cy="74341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ADD SLIDE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69250"/>
            <a:ext cx="8229600" cy="495691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 marL="742950" indent="-285750">
              <a:buClr>
                <a:srgbClr val="4A1B15"/>
              </a:buClr>
              <a:buSzPct val="75000"/>
              <a:buFont typeface="Courier New"/>
              <a:buChar char="o"/>
              <a:defRPr>
                <a:solidFill>
                  <a:schemeClr val="accent1"/>
                </a:solidFill>
              </a:defRPr>
            </a:lvl2pPr>
            <a:lvl3pPr marL="1143000" indent="-228600">
              <a:buSzPct val="75000"/>
              <a:buFont typeface="Arial"/>
              <a:buChar char="•"/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Rectangle 7"/>
          <p:cNvSpPr>
            <a:spLocks/>
          </p:cNvSpPr>
          <p:nvPr userDrawn="1"/>
        </p:nvSpPr>
        <p:spPr>
          <a:xfrm>
            <a:off x="457200" y="6209117"/>
            <a:ext cx="1463040" cy="524147"/>
          </a:xfrm>
          <a:prstGeom prst="rect">
            <a:avLst/>
          </a:prstGeom>
          <a:noFill/>
          <a:ln w="285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3458603" y="1018053"/>
            <a:ext cx="2226794" cy="0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5F63BC07-5083-0E45-AFE4-19E78E56D0F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7200" y="6277361"/>
            <a:ext cx="2637173" cy="252322"/>
          </a:xfrm>
          <a:prstGeom prst="rect">
            <a:avLst/>
          </a:prstGeom>
          <a:ln>
            <a:noFill/>
          </a:ln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AD592E-D86C-2B43-9FA9-F27EC01AD7E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DE913-508A-8F41-B74F-DB06C609F15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429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Slide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49090"/>
            <a:ext cx="4038600" cy="497707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accent1"/>
                </a:solidFill>
              </a:defRPr>
            </a:lvl1pPr>
            <a:lvl2pPr marL="800100" indent="-342900">
              <a:buSzPct val="75000"/>
              <a:buFont typeface="Courier New"/>
              <a:buChar char="o"/>
              <a:defRPr sz="2400">
                <a:solidFill>
                  <a:schemeClr val="accent1"/>
                </a:solidFill>
              </a:defRPr>
            </a:lvl2pPr>
            <a:lvl3pPr>
              <a:defRPr sz="2000">
                <a:solidFill>
                  <a:schemeClr val="accent1"/>
                </a:solidFill>
              </a:defRPr>
            </a:lvl3pPr>
            <a:lvl4pPr>
              <a:defRPr sz="1800">
                <a:solidFill>
                  <a:schemeClr val="accent1"/>
                </a:solidFill>
              </a:defRPr>
            </a:lvl4pPr>
            <a:lvl5pPr>
              <a:defRPr sz="1800">
                <a:solidFill>
                  <a:schemeClr val="accent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49090"/>
            <a:ext cx="4038600" cy="4977073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accent1"/>
                </a:solidFill>
              </a:defRPr>
            </a:lvl1pPr>
            <a:lvl2pPr marL="742950" indent="-285750">
              <a:buSzPct val="75000"/>
              <a:buFont typeface="Courier New"/>
              <a:buChar char="o"/>
              <a:defRPr sz="2400">
                <a:solidFill>
                  <a:schemeClr val="accent1"/>
                </a:solidFill>
              </a:defRPr>
            </a:lvl2pPr>
            <a:lvl3pPr>
              <a:defRPr sz="2000">
                <a:solidFill>
                  <a:schemeClr val="accent1"/>
                </a:solidFill>
              </a:defRPr>
            </a:lvl3pPr>
            <a:lvl4pPr>
              <a:defRPr sz="1800">
                <a:solidFill>
                  <a:schemeClr val="accent1"/>
                </a:solidFill>
              </a:defRPr>
            </a:lvl4pPr>
            <a:lvl5pPr>
              <a:defRPr sz="1800">
                <a:solidFill>
                  <a:schemeClr val="accent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3458603" y="1018053"/>
            <a:ext cx="2226794" cy="0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4639"/>
            <a:ext cx="8229600" cy="72954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ADD SLIDE TITLE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72B71BA-2438-4446-923F-78311E3459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7200" y="6271071"/>
            <a:ext cx="2641600" cy="254000"/>
          </a:xfrm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E6DC6D-E90F-6941-9B54-B8FC9D763FD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229600" y="6309361"/>
            <a:ext cx="414959" cy="200770"/>
          </a:xfrm>
        </p:spPr>
        <p:txBody>
          <a:bodyPr/>
          <a:lstStyle/>
          <a:p>
            <a:fld id="{95FDE913-508A-8F41-B74F-DB06C609F15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7841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(closing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557979" y="2514600"/>
            <a:ext cx="4028043" cy="1828800"/>
          </a:xfrm>
          <a:prstGeom prst="rect">
            <a:avLst/>
          </a:prstGeom>
          <a:noFill/>
          <a:ln w="57150" cmpd="sng">
            <a:solidFill>
              <a:srgbClr val="4A1B1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/>
          <p:nvPr userDrawn="1"/>
        </p:nvSpPr>
        <p:spPr>
          <a:xfrm>
            <a:off x="2557979" y="3013501"/>
            <a:ext cx="40280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chemeClr val="accent1"/>
                </a:solidFill>
              </a:rPr>
              <a:t>THANK</a:t>
            </a:r>
            <a:r>
              <a:rPr lang="en-US" sz="4800" baseline="0" dirty="0">
                <a:solidFill>
                  <a:schemeClr val="accent1"/>
                </a:solidFill>
              </a:rPr>
              <a:t> YOU</a:t>
            </a:r>
            <a:endParaRPr lang="en-US" sz="4800" dirty="0">
              <a:solidFill>
                <a:schemeClr val="accent1"/>
              </a:solidFill>
            </a:endParaRPr>
          </a:p>
        </p:txBody>
      </p:sp>
      <p:sp>
        <p:nvSpPr>
          <p:cNvPr id="37" name="Rectangle 36"/>
          <p:cNvSpPr>
            <a:spLocks/>
          </p:cNvSpPr>
          <p:nvPr userDrawn="1"/>
        </p:nvSpPr>
        <p:spPr>
          <a:xfrm>
            <a:off x="2557979" y="2514600"/>
            <a:ext cx="4028043" cy="1828800"/>
          </a:xfrm>
          <a:prstGeom prst="rect">
            <a:avLst/>
          </a:prstGeom>
          <a:noFill/>
          <a:ln w="57150" cmpd="sng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4A1B15"/>
              </a:solidFill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291109" y="6354930"/>
            <a:ext cx="8553956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Bef>
                <a:spcPts val="300"/>
              </a:spcBef>
            </a:pPr>
            <a:r>
              <a:rPr lang="en-US" sz="1650" dirty="0">
                <a:solidFill>
                  <a:schemeClr val="accent1"/>
                </a:solidFill>
                <a:latin typeface="+mn-lt"/>
              </a:rPr>
              <a:t>CONNECT           </a:t>
            </a:r>
            <a:r>
              <a:rPr lang="en-US" sz="1650" b="0" i="0" dirty="0">
                <a:solidFill>
                  <a:schemeClr val="accent1"/>
                </a:solidFill>
                <a:latin typeface="+mn-lt"/>
                <a:cs typeface="Whitney Book"/>
              </a:rPr>
              <a:t>www.northcarolina.edu</a:t>
            </a:r>
            <a:r>
              <a:rPr lang="en-US" sz="1650" dirty="0">
                <a:solidFill>
                  <a:schemeClr val="accent1"/>
                </a:solidFill>
                <a:latin typeface="+mn-lt"/>
              </a:rPr>
              <a:t>           </a:t>
            </a:r>
            <a:r>
              <a:rPr lang="en-US" sz="1650" b="0" i="0" dirty="0" err="1">
                <a:solidFill>
                  <a:schemeClr val="accent1"/>
                </a:solidFill>
                <a:latin typeface="+mn-lt"/>
                <a:cs typeface="Whitney Book"/>
              </a:rPr>
              <a:t>uncsystem</a:t>
            </a:r>
            <a:r>
              <a:rPr lang="en-US" sz="1650" dirty="0">
                <a:solidFill>
                  <a:schemeClr val="accent1"/>
                </a:solidFill>
                <a:latin typeface="+mn-lt"/>
              </a:rPr>
              <a:t>           </a:t>
            </a:r>
            <a:r>
              <a:rPr lang="en-US" sz="1650" b="0" i="0" dirty="0">
                <a:solidFill>
                  <a:schemeClr val="accent1"/>
                </a:solidFill>
                <a:latin typeface="+mn-lt"/>
                <a:cs typeface="Whitney Book"/>
              </a:rPr>
              <a:t>@</a:t>
            </a:r>
            <a:r>
              <a:rPr lang="en-US" sz="1650" b="0" i="0" dirty="0" err="1">
                <a:solidFill>
                  <a:schemeClr val="accent1"/>
                </a:solidFill>
                <a:latin typeface="+mn-lt"/>
                <a:cs typeface="Whitney Book"/>
              </a:rPr>
              <a:t>UNC_system</a:t>
            </a:r>
            <a:r>
              <a:rPr lang="en-US" sz="1650" b="0" i="0" baseline="0" dirty="0">
                <a:solidFill>
                  <a:schemeClr val="accent1"/>
                </a:solidFill>
                <a:latin typeface="+mn-lt"/>
                <a:cs typeface="+mn-cs"/>
              </a:rPr>
              <a:t>           @</a:t>
            </a:r>
            <a:r>
              <a:rPr lang="en-US" sz="1650" b="0" i="0" dirty="0" err="1">
                <a:solidFill>
                  <a:schemeClr val="accent1"/>
                </a:solidFill>
                <a:latin typeface="+mn-lt"/>
                <a:cs typeface="Whitney Book"/>
              </a:rPr>
              <a:t>UNC_system</a:t>
            </a:r>
            <a:r>
              <a:rPr lang="en-US" sz="1650" b="0" i="0" dirty="0">
                <a:solidFill>
                  <a:schemeClr val="accent1"/>
                </a:solidFill>
                <a:latin typeface="+mn-lt"/>
                <a:cs typeface="Whitney Book"/>
              </a:rPr>
              <a:t> </a:t>
            </a: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040518" y="6453789"/>
            <a:ext cx="156832" cy="166607"/>
          </a:xfrm>
          <a:prstGeom prst="rect">
            <a:avLst/>
          </a:prstGeom>
        </p:spPr>
      </p:pic>
      <p:sp>
        <p:nvSpPr>
          <p:cNvPr id="20" name="Rectangle 19"/>
          <p:cNvSpPr>
            <a:spLocks noChangeAspect="1"/>
          </p:cNvSpPr>
          <p:nvPr userDrawn="1"/>
        </p:nvSpPr>
        <p:spPr>
          <a:xfrm>
            <a:off x="4015678" y="6432550"/>
            <a:ext cx="207730" cy="211106"/>
          </a:xfrm>
          <a:prstGeom prst="rect">
            <a:avLst/>
          </a:prstGeom>
          <a:noFill/>
          <a:ln w="3175" cmpd="sng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4A1B15"/>
              </a:solidFill>
            </a:endParaRPr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461250" y="6447439"/>
            <a:ext cx="183078" cy="183078"/>
          </a:xfrm>
          <a:prstGeom prst="rect">
            <a:avLst/>
          </a:prstGeom>
        </p:spPr>
      </p:pic>
      <p:sp>
        <p:nvSpPr>
          <p:cNvPr id="22" name="Rectangle 21"/>
          <p:cNvSpPr>
            <a:spLocks noChangeAspect="1"/>
          </p:cNvSpPr>
          <p:nvPr userDrawn="1"/>
        </p:nvSpPr>
        <p:spPr>
          <a:xfrm>
            <a:off x="5446827" y="6432550"/>
            <a:ext cx="207730" cy="211106"/>
          </a:xfrm>
          <a:prstGeom prst="rect">
            <a:avLst/>
          </a:prstGeom>
          <a:noFill/>
          <a:ln w="3175" cmpd="sng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4A1B15"/>
              </a:solidFill>
            </a:endParaRPr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95425" y="6443820"/>
            <a:ext cx="158028" cy="181880"/>
          </a:xfrm>
          <a:prstGeom prst="rect">
            <a:avLst/>
          </a:prstGeom>
        </p:spPr>
      </p:pic>
      <p:sp>
        <p:nvSpPr>
          <p:cNvPr id="24" name="Rectangle 23"/>
          <p:cNvSpPr>
            <a:spLocks noChangeAspect="1"/>
          </p:cNvSpPr>
          <p:nvPr userDrawn="1"/>
        </p:nvSpPr>
        <p:spPr>
          <a:xfrm>
            <a:off x="1471539" y="6432550"/>
            <a:ext cx="207730" cy="211106"/>
          </a:xfrm>
          <a:prstGeom prst="rect">
            <a:avLst/>
          </a:prstGeom>
          <a:noFill/>
          <a:ln w="3175" cmpd="sng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4A1B15"/>
              </a:solidFill>
            </a:endParaRPr>
          </a:p>
        </p:txBody>
      </p:sp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265233" y="6462143"/>
            <a:ext cx="155448" cy="155448"/>
          </a:xfrm>
          <a:prstGeom prst="rect">
            <a:avLst/>
          </a:prstGeom>
        </p:spPr>
      </p:pic>
      <p:sp>
        <p:nvSpPr>
          <p:cNvPr id="26" name="Rectangle 25"/>
          <p:cNvSpPr>
            <a:spLocks noChangeAspect="1"/>
          </p:cNvSpPr>
          <p:nvPr userDrawn="1"/>
        </p:nvSpPr>
        <p:spPr>
          <a:xfrm>
            <a:off x="7231026" y="6432550"/>
            <a:ext cx="207730" cy="211106"/>
          </a:xfrm>
          <a:prstGeom prst="rect">
            <a:avLst/>
          </a:prstGeom>
          <a:noFill/>
          <a:ln w="3175" cmpd="sng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4A1B1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2024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(closing 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 userDrawn="1"/>
        </p:nvSpPr>
        <p:spPr>
          <a:xfrm>
            <a:off x="2557978" y="2962846"/>
            <a:ext cx="402804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chemeClr val="accent1"/>
                </a:solidFill>
              </a:rPr>
              <a:t>QUESTIONS</a:t>
            </a:r>
            <a:r>
              <a:rPr lang="en-US" sz="5200" dirty="0">
                <a:solidFill>
                  <a:schemeClr val="accent1"/>
                </a:solidFill>
              </a:rPr>
              <a:t>?</a:t>
            </a:r>
          </a:p>
        </p:txBody>
      </p:sp>
      <p:sp>
        <p:nvSpPr>
          <p:cNvPr id="21" name="Rectangle 20"/>
          <p:cNvSpPr>
            <a:spLocks noChangeAspect="1"/>
          </p:cNvSpPr>
          <p:nvPr userDrawn="1"/>
        </p:nvSpPr>
        <p:spPr>
          <a:xfrm>
            <a:off x="2557979" y="2514600"/>
            <a:ext cx="4028043" cy="1828800"/>
          </a:xfrm>
          <a:prstGeom prst="rect">
            <a:avLst/>
          </a:prstGeom>
          <a:noFill/>
          <a:ln w="57150" cmpd="sng">
            <a:solidFill>
              <a:srgbClr val="0F487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4A1B15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2557979" y="2514600"/>
            <a:ext cx="4028043" cy="1828800"/>
          </a:xfrm>
          <a:prstGeom prst="rect">
            <a:avLst/>
          </a:prstGeom>
          <a:noFill/>
          <a:ln w="57150" cmpd="sng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 userDrawn="1"/>
        </p:nvSpPr>
        <p:spPr>
          <a:xfrm>
            <a:off x="291109" y="6354930"/>
            <a:ext cx="8553956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Bef>
                <a:spcPts val="300"/>
              </a:spcBef>
            </a:pPr>
            <a:r>
              <a:rPr lang="en-US" sz="1650" dirty="0">
                <a:solidFill>
                  <a:schemeClr val="accent1"/>
                </a:solidFill>
                <a:latin typeface="+mn-lt"/>
              </a:rPr>
              <a:t>CONNECT           </a:t>
            </a:r>
            <a:r>
              <a:rPr lang="en-US" sz="1650" b="0" i="0" dirty="0" err="1">
                <a:solidFill>
                  <a:schemeClr val="accent1"/>
                </a:solidFill>
                <a:latin typeface="+mn-lt"/>
                <a:cs typeface="Whitney Book"/>
              </a:rPr>
              <a:t>www.northcarolina.edu</a:t>
            </a:r>
            <a:r>
              <a:rPr lang="en-US" sz="1650" dirty="0">
                <a:solidFill>
                  <a:schemeClr val="accent1"/>
                </a:solidFill>
                <a:latin typeface="+mn-lt"/>
              </a:rPr>
              <a:t>           </a:t>
            </a:r>
            <a:r>
              <a:rPr lang="en-US" sz="1650" b="0" i="0" dirty="0" err="1">
                <a:solidFill>
                  <a:schemeClr val="accent1"/>
                </a:solidFill>
                <a:latin typeface="+mn-lt"/>
                <a:cs typeface="Whitney Book"/>
              </a:rPr>
              <a:t>uncsystem</a:t>
            </a:r>
            <a:r>
              <a:rPr lang="en-US" sz="1650" dirty="0">
                <a:solidFill>
                  <a:schemeClr val="accent1"/>
                </a:solidFill>
                <a:latin typeface="+mn-lt"/>
              </a:rPr>
              <a:t>           </a:t>
            </a:r>
            <a:r>
              <a:rPr lang="en-US" sz="1650" b="0" i="0" dirty="0">
                <a:solidFill>
                  <a:schemeClr val="accent1"/>
                </a:solidFill>
                <a:latin typeface="+mn-lt"/>
                <a:cs typeface="Whitney Book"/>
              </a:rPr>
              <a:t>@</a:t>
            </a:r>
            <a:r>
              <a:rPr lang="en-US" sz="1650" b="0" i="0" dirty="0" err="1">
                <a:solidFill>
                  <a:schemeClr val="accent1"/>
                </a:solidFill>
                <a:latin typeface="+mn-lt"/>
                <a:cs typeface="Whitney Book"/>
              </a:rPr>
              <a:t>UNC_system</a:t>
            </a:r>
            <a:r>
              <a:rPr lang="en-US" sz="1650" b="0" i="0" baseline="0" dirty="0">
                <a:solidFill>
                  <a:schemeClr val="accent1"/>
                </a:solidFill>
                <a:latin typeface="+mn-lt"/>
                <a:cs typeface="+mn-cs"/>
              </a:rPr>
              <a:t>           @</a:t>
            </a:r>
            <a:r>
              <a:rPr lang="en-US" sz="1650" b="0" i="0" dirty="0" err="1">
                <a:solidFill>
                  <a:schemeClr val="accent1"/>
                </a:solidFill>
                <a:latin typeface="+mn-lt"/>
                <a:cs typeface="Whitney Book"/>
              </a:rPr>
              <a:t>UNC_system</a:t>
            </a:r>
            <a:r>
              <a:rPr lang="en-US" sz="1650" b="0" i="0" dirty="0">
                <a:solidFill>
                  <a:schemeClr val="accent1"/>
                </a:solidFill>
                <a:latin typeface="+mn-lt"/>
                <a:cs typeface="Whitney Book"/>
              </a:rPr>
              <a:t> 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biLevel thresh="75000"/>
          </a:blip>
          <a:stretch>
            <a:fillRect/>
          </a:stretch>
        </p:blipFill>
        <p:spPr>
          <a:xfrm>
            <a:off x="4090380" y="6470650"/>
            <a:ext cx="75438" cy="145288"/>
          </a:xfrm>
          <a:prstGeom prst="rect">
            <a:avLst/>
          </a:prstGeom>
        </p:spPr>
      </p:pic>
      <p:sp>
        <p:nvSpPr>
          <p:cNvPr id="16" name="Rectangle 15"/>
          <p:cNvSpPr>
            <a:spLocks noChangeAspect="1"/>
          </p:cNvSpPr>
          <p:nvPr userDrawn="1"/>
        </p:nvSpPr>
        <p:spPr>
          <a:xfrm>
            <a:off x="4015678" y="6432550"/>
            <a:ext cx="207730" cy="211106"/>
          </a:xfrm>
          <a:prstGeom prst="rect">
            <a:avLst/>
          </a:prstGeom>
          <a:noFill/>
          <a:ln w="3175" cmpd="sng">
            <a:solidFill>
              <a:srgbClr val="4A1B1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4A1B15"/>
              </a:solidFill>
            </a:endParaRPr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3">
            <a:biLevel thresh="75000"/>
          </a:blip>
          <a:stretch>
            <a:fillRect/>
          </a:stretch>
        </p:blipFill>
        <p:spPr>
          <a:xfrm>
            <a:off x="5487384" y="6489702"/>
            <a:ext cx="137160" cy="111252"/>
          </a:xfrm>
          <a:prstGeom prst="rect">
            <a:avLst/>
          </a:prstGeom>
        </p:spPr>
      </p:pic>
      <p:sp>
        <p:nvSpPr>
          <p:cNvPr id="18" name="Rectangle 17"/>
          <p:cNvSpPr>
            <a:spLocks noChangeAspect="1"/>
          </p:cNvSpPr>
          <p:nvPr userDrawn="1"/>
        </p:nvSpPr>
        <p:spPr>
          <a:xfrm>
            <a:off x="5446827" y="6432550"/>
            <a:ext cx="207730" cy="211106"/>
          </a:xfrm>
          <a:prstGeom prst="rect">
            <a:avLst/>
          </a:prstGeom>
          <a:noFill/>
          <a:ln w="3175" cmpd="sng">
            <a:solidFill>
              <a:srgbClr val="4A1B1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4A1B15"/>
              </a:solidFill>
            </a:endParaRPr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4">
            <a:biLevel thresh="75000"/>
          </a:blip>
          <a:stretch>
            <a:fillRect/>
          </a:stretch>
        </p:blipFill>
        <p:spPr>
          <a:xfrm>
            <a:off x="1524981" y="6451214"/>
            <a:ext cx="128471" cy="169619"/>
          </a:xfrm>
          <a:prstGeom prst="rect">
            <a:avLst/>
          </a:prstGeom>
        </p:spPr>
      </p:pic>
      <p:sp>
        <p:nvSpPr>
          <p:cNvPr id="30" name="Rectangle 29"/>
          <p:cNvSpPr>
            <a:spLocks noChangeAspect="1"/>
          </p:cNvSpPr>
          <p:nvPr userDrawn="1"/>
        </p:nvSpPr>
        <p:spPr>
          <a:xfrm>
            <a:off x="1471539" y="6432550"/>
            <a:ext cx="207730" cy="211106"/>
          </a:xfrm>
          <a:prstGeom prst="rect">
            <a:avLst/>
          </a:prstGeom>
          <a:noFill/>
          <a:ln w="3175" cmpd="sng">
            <a:solidFill>
              <a:srgbClr val="4A1B1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4A1B15"/>
              </a:solidFill>
            </a:endParaRPr>
          </a:p>
        </p:txBody>
      </p:sp>
      <p:pic>
        <p:nvPicPr>
          <p:cNvPr id="31" name="Picture 30"/>
          <p:cNvPicPr>
            <a:picLocks noChangeAspect="1"/>
          </p:cNvPicPr>
          <p:nvPr userDrawn="1"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5233" y="6462143"/>
            <a:ext cx="155448" cy="155448"/>
          </a:xfrm>
          <a:prstGeom prst="rect">
            <a:avLst/>
          </a:prstGeom>
        </p:spPr>
      </p:pic>
      <p:sp>
        <p:nvSpPr>
          <p:cNvPr id="32" name="Rectangle 31"/>
          <p:cNvSpPr>
            <a:spLocks noChangeAspect="1"/>
          </p:cNvSpPr>
          <p:nvPr userDrawn="1"/>
        </p:nvSpPr>
        <p:spPr>
          <a:xfrm>
            <a:off x="7231026" y="6432550"/>
            <a:ext cx="207730" cy="211106"/>
          </a:xfrm>
          <a:prstGeom prst="rect">
            <a:avLst/>
          </a:prstGeom>
          <a:noFill/>
          <a:ln w="3175" cmpd="sng">
            <a:solidFill>
              <a:srgbClr val="4A1B1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4A1B1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8234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/>
          </p:cNvSpPr>
          <p:nvPr/>
        </p:nvSpPr>
        <p:spPr>
          <a:xfrm>
            <a:off x="2289621" y="2514600"/>
            <a:ext cx="4572000" cy="1828800"/>
          </a:xfrm>
          <a:prstGeom prst="rect">
            <a:avLst/>
          </a:prstGeom>
          <a:noFill/>
          <a:ln w="57150" cmpd="sng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4A1B15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29701" y="3291398"/>
            <a:ext cx="3291840" cy="31496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87BA0DF-32D7-0C47-B016-5F540182FE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29600" y="6309361"/>
            <a:ext cx="414959" cy="200770"/>
          </a:xfrm>
          <a:prstGeom prst="rect">
            <a:avLst/>
          </a:prstGeom>
        </p:spPr>
        <p:txBody>
          <a:bodyPr vert="horz" wrap="none" lIns="0" tIns="0" rIns="0" bIns="0" rtlCol="0" anchor="t" anchorCtr="0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95FDE913-508A-8F41-B74F-DB06C609F15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8815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49" r:id="rId2"/>
    <p:sldLayoutId id="2147483663" r:id="rId3"/>
    <p:sldLayoutId id="2147483650" r:id="rId4"/>
    <p:sldLayoutId id="2147483652" r:id="rId5"/>
    <p:sldLayoutId id="2147483660" r:id="rId6"/>
    <p:sldLayoutId id="2147483665" r:id="rId7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3861" y="2748413"/>
            <a:ext cx="8476278" cy="1366387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1"/>
                </a:solidFill>
              </a:rPr>
              <a:t>UNC System racial equity task force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405030"/>
            <a:ext cx="6400800" cy="679927"/>
          </a:xfrm>
        </p:spPr>
        <p:txBody>
          <a:bodyPr/>
          <a:lstStyle/>
          <a:p>
            <a:r>
              <a:rPr lang="en-US" dirty="0"/>
              <a:t>September 11, 2020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7CE729FF-8E24-A84A-9BB1-A4BBF4F84EC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DE913-508A-8F41-B74F-DB06C609F153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1628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F56A48-5195-48DC-8811-F42672031F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400" y="86835"/>
            <a:ext cx="8229600" cy="1290002"/>
          </a:xfrm>
        </p:spPr>
        <p:txBody>
          <a:bodyPr>
            <a:normAutofit/>
          </a:bodyPr>
          <a:lstStyle/>
          <a:p>
            <a:pPr algn="l"/>
            <a:br>
              <a:rPr lang="en-US" sz="3200" dirty="0">
                <a:solidFill>
                  <a:schemeClr val="accent1"/>
                </a:solidFill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87C625-6401-449E-A7D0-FE3CC28AF3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04650"/>
            <a:ext cx="7874000" cy="4459924"/>
          </a:xfrm>
        </p:spPr>
        <p:txBody>
          <a:bodyPr/>
          <a:lstStyle/>
          <a:p>
            <a:r>
              <a:rPr lang="en-US" sz="2400" b="1" dirty="0"/>
              <a:t>Darrell Allison, </a:t>
            </a:r>
            <a:r>
              <a:rPr lang="en-US" sz="2400" dirty="0"/>
              <a:t>UNC Board of Governors, Task Force Chair</a:t>
            </a:r>
          </a:p>
          <a:p>
            <a:r>
              <a:rPr lang="en-US" sz="2400" b="1" dirty="0"/>
              <a:t>Kellie Hunt Blue, </a:t>
            </a:r>
            <a:r>
              <a:rPr lang="en-US" sz="2400" dirty="0"/>
              <a:t>UNC Board of Governors, Task Force Vice Chair</a:t>
            </a:r>
          </a:p>
          <a:p>
            <a:r>
              <a:rPr lang="en-US" sz="2400" b="1" dirty="0"/>
              <a:t>Isaiah Green, </a:t>
            </a:r>
            <a:r>
              <a:rPr lang="en-US" sz="2400" dirty="0"/>
              <a:t>UNC Board of Governors &amp; President of the Association of Student Governments</a:t>
            </a:r>
          </a:p>
          <a:p>
            <a:r>
              <a:rPr lang="en-US" sz="2400" b="1" dirty="0"/>
              <a:t>Anna Spangler Nelson, </a:t>
            </a:r>
            <a:r>
              <a:rPr lang="en-US" sz="2400" dirty="0"/>
              <a:t>UNC Board of Governors, Task Force Vice Chair</a:t>
            </a:r>
          </a:p>
          <a:p>
            <a:r>
              <a:rPr lang="en-US" sz="2400" b="1" dirty="0"/>
              <a:t>David Green, </a:t>
            </a:r>
            <a:r>
              <a:rPr lang="en-US" sz="2400" dirty="0"/>
              <a:t>NC Central University &amp; Former UNC System Faculty Assembly Chair</a:t>
            </a:r>
          </a:p>
          <a:p>
            <a:r>
              <a:rPr lang="en-US" sz="2400" b="1" dirty="0"/>
              <a:t>Garrett Killian, </a:t>
            </a:r>
            <a:r>
              <a:rPr lang="en-US" sz="2400" dirty="0"/>
              <a:t>East Carolina University &amp; UNC System Staff Assembly Chair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53DDF3-8C4D-4875-B2F5-391A4E0288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DE913-508A-8F41-B74F-DB06C609F153}" type="slidenum">
              <a:rPr lang="en-US" smtClean="0"/>
              <a:t>2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E19D87A-3CA5-1A43-BC41-F57CAF670C0B}"/>
              </a:ext>
            </a:extLst>
          </p:cNvPr>
          <p:cNvSpPr txBox="1"/>
          <p:nvPr/>
        </p:nvSpPr>
        <p:spPr>
          <a:xfrm>
            <a:off x="635000" y="162429"/>
            <a:ext cx="81873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accent1">
                    <a:lumMod val="50000"/>
                  </a:schemeClr>
                </a:solidFill>
              </a:rPr>
              <a:t>On June 9, 2020, the Board of Governors chair and System interim president named the Racial Equity Task Force:</a:t>
            </a:r>
          </a:p>
        </p:txBody>
      </p:sp>
    </p:spTree>
    <p:extLst>
      <p:ext uri="{BB962C8B-B14F-4D97-AF65-F5344CB8AC3E}">
        <p14:creationId xmlns:p14="http://schemas.microsoft.com/office/powerpoint/2010/main" val="41378727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TASK FORCE TEAM MEMBERS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18378"/>
            <a:ext cx="8309728" cy="5140111"/>
          </a:xfrm>
        </p:spPr>
        <p:txBody>
          <a:bodyPr/>
          <a:lstStyle/>
          <a:p>
            <a:r>
              <a:rPr lang="en-US" sz="2000" dirty="0"/>
              <a:t>Darrell Allison, UNC Board of Governors, Task Force Chair</a:t>
            </a:r>
          </a:p>
          <a:p>
            <a:r>
              <a:rPr lang="en-US" sz="2000" dirty="0"/>
              <a:t>Kellie Hunt Blue, UNC Board of Governors, Task Force Vice Chair</a:t>
            </a:r>
          </a:p>
          <a:p>
            <a:r>
              <a:rPr lang="en-US" sz="2000" dirty="0"/>
              <a:t>Pearl Burris-Floyd, UNC Board of Governors, Member</a:t>
            </a:r>
          </a:p>
          <a:p>
            <a:r>
              <a:rPr lang="en-US" sz="2000" dirty="0"/>
              <a:t>Isaiah Green, UNC Board of Governors &amp; President of ASG</a:t>
            </a:r>
          </a:p>
          <a:p>
            <a:r>
              <a:rPr lang="en-US" sz="2000" dirty="0"/>
              <a:t>Reginald Ronald Holley, UNC Board of Governors, Member</a:t>
            </a:r>
          </a:p>
          <a:p>
            <a:r>
              <a:rPr lang="en-US" sz="2000" dirty="0"/>
              <a:t>Anna Spangler Nelson, UNC Board of Governors, Task Force Vice Chair</a:t>
            </a:r>
          </a:p>
          <a:p>
            <a:r>
              <a:rPr lang="en-US" sz="2000" b="1" dirty="0">
                <a:solidFill>
                  <a:srgbClr val="FF0000"/>
                </a:solidFill>
              </a:rPr>
              <a:t>Dawn Brown, UNC Wilmington &amp; Former Chair of Staff Assembly</a:t>
            </a:r>
          </a:p>
          <a:p>
            <a:r>
              <a:rPr lang="en-US" sz="2000" b="1" dirty="0" err="1">
                <a:solidFill>
                  <a:srgbClr val="FF0000"/>
                </a:solidFill>
              </a:rPr>
              <a:t>Garikai</a:t>
            </a:r>
            <a:r>
              <a:rPr lang="en-US" sz="2000" b="1" dirty="0">
                <a:solidFill>
                  <a:srgbClr val="FF0000"/>
                </a:solidFill>
              </a:rPr>
              <a:t> (Kai) Campbell, Provost, UNC Asheville</a:t>
            </a:r>
          </a:p>
          <a:p>
            <a:r>
              <a:rPr lang="en-US" sz="2000" dirty="0"/>
              <a:t>David Green, NC Central University &amp; Former UNC System Faculty Assembly Chair</a:t>
            </a:r>
          </a:p>
          <a:p>
            <a:r>
              <a:rPr lang="en-US" sz="2000" b="1" dirty="0">
                <a:solidFill>
                  <a:srgbClr val="FF0000"/>
                </a:solidFill>
              </a:rPr>
              <a:t>Timothy Ives, UNC-Chapel Hill, Faculty Assembly Chair</a:t>
            </a:r>
          </a:p>
          <a:p>
            <a:r>
              <a:rPr lang="en-US" sz="2000" dirty="0"/>
              <a:t>Garrett Killian, East Carolina University &amp; UNC System Staff Assembly Chair</a:t>
            </a:r>
          </a:p>
          <a:p>
            <a:r>
              <a:rPr lang="en-US" sz="2000" b="1" dirty="0">
                <a:solidFill>
                  <a:srgbClr val="FF0000"/>
                </a:solidFill>
              </a:rPr>
              <a:t>Ricardo Nazario-Colon, Chief Diversity Officer, WCU</a:t>
            </a:r>
          </a:p>
          <a:p>
            <a:r>
              <a:rPr lang="en-US" sz="2000" b="1" dirty="0">
                <a:solidFill>
                  <a:srgbClr val="FF0000"/>
                </a:solidFill>
              </a:rPr>
              <a:t>David Perry, Chief of Police, UNC-Chapel Hill</a:t>
            </a:r>
          </a:p>
          <a:p>
            <a:pPr marL="0" indent="0" fontAlgn="base">
              <a:buNone/>
            </a:pPr>
            <a:endParaRPr lang="en-US" sz="2000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640ED2A-A08F-E649-B69B-27061337772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DE913-508A-8F41-B74F-DB06C609F153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68924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FOCUS AREAS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71550" lvl="1" indent="-514350">
              <a:spcAft>
                <a:spcPts val="1200"/>
              </a:spcAft>
              <a:buFont typeface="+mj-lt"/>
              <a:buAutoNum type="arabicPeriod"/>
            </a:pPr>
            <a:r>
              <a:rPr lang="en-US" sz="3600" dirty="0"/>
              <a:t>Equity in Student Recruitment, Enrollment, and Success Outcomes </a:t>
            </a:r>
          </a:p>
          <a:p>
            <a:pPr marL="971550" lvl="1" indent="-514350">
              <a:spcAft>
                <a:spcPts val="1200"/>
              </a:spcAft>
              <a:buFont typeface="+mj-lt"/>
              <a:buAutoNum type="arabicPeriod"/>
            </a:pPr>
            <a:r>
              <a:rPr lang="en-US" sz="3600" dirty="0"/>
              <a:t>Recruiting and Retaining Diverse and Equity-Minded Practitioners and Leaders</a:t>
            </a:r>
          </a:p>
          <a:p>
            <a:pPr marL="971550" lvl="1" indent="-514350">
              <a:spcAft>
                <a:spcPts val="1200"/>
              </a:spcAft>
              <a:buFont typeface="+mj-lt"/>
              <a:buAutoNum type="arabicPeriod"/>
            </a:pPr>
            <a:r>
              <a:rPr lang="en-US" sz="3600" dirty="0"/>
              <a:t>Supporting Safe and Inclusive Campuses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DE913-508A-8F41-B74F-DB06C609F153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17354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STEPS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Weekly: </a:t>
            </a:r>
            <a:r>
              <a:rPr lang="en-US" dirty="0"/>
              <a:t>Focus Area Meetings</a:t>
            </a:r>
          </a:p>
          <a:p>
            <a:r>
              <a:rPr lang="en-US" b="1" dirty="0"/>
              <a:t>Week of September 14: </a:t>
            </a:r>
            <a:r>
              <a:rPr lang="en-US" dirty="0"/>
              <a:t>System Survey of Faculty, Staff, Students</a:t>
            </a:r>
          </a:p>
          <a:p>
            <a:r>
              <a:rPr lang="en-US" b="1" dirty="0"/>
              <a:t>September 24: </a:t>
            </a:r>
            <a:r>
              <a:rPr lang="en-US" dirty="0"/>
              <a:t>Conversation with Faculty Assembly</a:t>
            </a:r>
          </a:p>
          <a:p>
            <a:r>
              <a:rPr lang="en-US" b="1" dirty="0"/>
              <a:t>October: </a:t>
            </a:r>
            <a:r>
              <a:rPr lang="en-US" dirty="0"/>
              <a:t>Series of Town Halls with System Faculty, Staff, and Students</a:t>
            </a:r>
          </a:p>
          <a:p>
            <a:r>
              <a:rPr lang="en-US" b="1" dirty="0"/>
              <a:t>December 16: </a:t>
            </a:r>
            <a:r>
              <a:rPr lang="en-US" dirty="0"/>
              <a:t>Present and approve final report</a:t>
            </a:r>
            <a:endParaRPr lang="en-US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DE913-508A-8F41-B74F-DB06C609F153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8426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A0B51E-9B48-E64F-B5D5-B8B75A0B3E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87978" y="1863090"/>
            <a:ext cx="5879919" cy="3131819"/>
          </a:xfrm>
          <a:ln w="76200">
            <a:solidFill>
              <a:srgbClr val="0F4876"/>
            </a:solidFill>
          </a:ln>
        </p:spPr>
        <p:txBody>
          <a:bodyPr/>
          <a:lstStyle/>
          <a:p>
            <a:pPr marL="0" indent="0" algn="ctr">
              <a:buNone/>
            </a:pPr>
            <a:endParaRPr lang="en-US" sz="1400" dirty="0"/>
          </a:p>
          <a:p>
            <a:pPr marL="0" indent="0" algn="ctr">
              <a:buNone/>
            </a:pPr>
            <a:r>
              <a:rPr lang="en-US" sz="4800" b="1" dirty="0"/>
              <a:t>SUGGESTIONS, IDEAS, OR RECOMMENDATIONS?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24BF1A-CB0C-8743-9F45-481D5F4125A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DE913-508A-8F41-B74F-DB06C609F153}" type="slidenum">
              <a:rPr lang="en-US" smtClean="0"/>
              <a:t>6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3E6D375-D781-2F47-929D-E7856B361494}"/>
              </a:ext>
            </a:extLst>
          </p:cNvPr>
          <p:cNvSpPr/>
          <p:nvPr/>
        </p:nvSpPr>
        <p:spPr>
          <a:xfrm>
            <a:off x="3004457" y="2743200"/>
            <a:ext cx="3500846" cy="1828800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pPr algn="r"/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1662284036"/>
      </p:ext>
    </p:extLst>
  </p:cSld>
  <p:clrMapOvr>
    <a:masterClrMapping/>
  </p:clrMapOvr>
</p:sld>
</file>

<file path=ppt/theme/theme1.xml><?xml version="1.0" encoding="utf-8"?>
<a:theme xmlns:a="http://schemas.openxmlformats.org/drawingml/2006/main" name="UNCGA General Presentation Template (WHITE)">
  <a:themeElements>
    <a:clrScheme name="Custom 1">
      <a:dk1>
        <a:srgbClr val="BC1F51"/>
      </a:dk1>
      <a:lt1>
        <a:srgbClr val="DAE1D4"/>
      </a:lt1>
      <a:dk2>
        <a:srgbClr val="0E4875"/>
      </a:dk2>
      <a:lt2>
        <a:srgbClr val="F0F3F4"/>
      </a:lt2>
      <a:accent1>
        <a:srgbClr val="364044"/>
      </a:accent1>
      <a:accent2>
        <a:srgbClr val="FEC324"/>
      </a:accent2>
      <a:accent3>
        <a:srgbClr val="338E3A"/>
      </a:accent3>
      <a:accent4>
        <a:srgbClr val="00B6DF"/>
      </a:accent4>
      <a:accent5>
        <a:srgbClr val="EA8B2D"/>
      </a:accent5>
      <a:accent6>
        <a:srgbClr val="AE5893"/>
      </a:accent6>
      <a:hlink>
        <a:srgbClr val="8BA2A5"/>
      </a:hlink>
      <a:folHlink>
        <a:srgbClr val="3F423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 lIns="0" tIns="0" rIns="0" bIns="0">
        <a:spAutoFit/>
      </a:bodyPr>
      <a:lstStyle>
        <a:defPPr algn="r">
          <a:defRPr sz="1200" smtClean="0"/>
        </a:defPPr>
      </a:lst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A5744DF3-F65B-AF47-B29D-194929B9558A}" vid="{D59C03B8-97ED-984F-B6F2-EF22B9EAE81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DA145B660521C4ABD819008114F4046" ma:contentTypeVersion="6" ma:contentTypeDescription="Create a new document." ma:contentTypeScope="" ma:versionID="cce3803d5b84d4a631f05fa8664aeef0">
  <xsd:schema xmlns:xsd="http://www.w3.org/2001/XMLSchema" xmlns:xs="http://www.w3.org/2001/XMLSchema" xmlns:p="http://schemas.microsoft.com/office/2006/metadata/properties" xmlns:ns2="0116ccb3-8759-4363-b755-40b19bb402e7" xmlns:ns3="b1edae47-f70a-45cf-96d3-c024f0340bb8" targetNamespace="http://schemas.microsoft.com/office/2006/metadata/properties" ma:root="true" ma:fieldsID="6fb7f9a7b6f6c90c5d8f85b38d3dc0a9" ns2:_="" ns3:_="">
    <xsd:import namespace="0116ccb3-8759-4363-b755-40b19bb402e7"/>
    <xsd:import namespace="b1edae47-f70a-45cf-96d3-c024f0340bb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16ccb3-8759-4363-b755-40b19bb402e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1edae47-f70a-45cf-96d3-c024f0340bb8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97BDD08-B5F8-406F-A8C3-686AAD024FE5}"/>
</file>

<file path=customXml/itemProps2.xml><?xml version="1.0" encoding="utf-8"?>
<ds:datastoreItem xmlns:ds="http://schemas.openxmlformats.org/officeDocument/2006/customXml" ds:itemID="{93D9E676-F6C6-4F1F-9EA2-191B5DA501C9}"/>
</file>

<file path=customXml/itemProps3.xml><?xml version="1.0" encoding="utf-8"?>
<ds:datastoreItem xmlns:ds="http://schemas.openxmlformats.org/officeDocument/2006/customXml" ds:itemID="{D3E54048-EFB8-4573-B55B-E9899BA6F70F}"/>
</file>

<file path=docProps/app.xml><?xml version="1.0" encoding="utf-8"?>
<Properties xmlns="http://schemas.openxmlformats.org/officeDocument/2006/extended-properties" xmlns:vt="http://schemas.openxmlformats.org/officeDocument/2006/docPropsVTypes">
  <Template>UNCS-PresentationTemplate-Blue</Template>
  <TotalTime>209</TotalTime>
  <Words>341</Words>
  <Application>Microsoft Macintosh PowerPoint</Application>
  <PresentationFormat>On-screen Show (4:3)</PresentationFormat>
  <Paragraphs>42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Courier New</vt:lpstr>
      <vt:lpstr>UNCGA General Presentation Template (WHITE)</vt:lpstr>
      <vt:lpstr>UNC System racial equity task force</vt:lpstr>
      <vt:lpstr> </vt:lpstr>
      <vt:lpstr>TASK FORCE TEAM MEMBERS</vt:lpstr>
      <vt:lpstr>FOCUS AREAS</vt:lpstr>
      <vt:lpstr>NEXT STEPS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Shun  Robertson</cp:lastModifiedBy>
  <cp:revision>31</cp:revision>
  <dcterms:created xsi:type="dcterms:W3CDTF">2016-03-31T15:07:28Z</dcterms:created>
  <dcterms:modified xsi:type="dcterms:W3CDTF">2020-09-10T23:57:39Z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0x010100ADA145B660521C4ABD819008114F4046</vt:lpwstr>
  </property>
</Properties>
</file>