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9" r:id="rId14"/>
    <p:sldId id="269" r:id="rId15"/>
    <p:sldId id="270" r:id="rId16"/>
    <p:sldId id="272" r:id="rId17"/>
    <p:sldId id="274" r:id="rId18"/>
    <p:sldId id="275" r:id="rId19"/>
    <p:sldId id="276" r:id="rId20"/>
    <p:sldId id="277" r:id="rId21"/>
    <p:sldId id="278" r:id="rId22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295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cp.edu/about-uncp/administration/departments/bursar/financial-academic-calendar" TargetMode="External"/><Relationship Id="rId2" Type="http://schemas.openxmlformats.org/officeDocument/2006/relationships/hyperlink" Target="http://studentaffairs.uncp.edu/housing-residence-life/residence-hall-association/calendar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uncp.edu/sites/default/files/freeze_date_policy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9329" y="436880"/>
            <a:ext cx="7658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</a:t>
            </a:r>
            <a:r>
              <a:rPr sz="1100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6800" y="1066800"/>
            <a:ext cx="5791199" cy="4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9620">
              <a:lnSpc>
                <a:spcPct val="145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August, </a:t>
            </a:r>
            <a:r>
              <a:rPr sz="2000" b="1" spc="-5" dirty="0" smtClean="0">
                <a:latin typeface="Times New Roman"/>
                <a:cs typeface="Times New Roman"/>
              </a:rPr>
              <a:t>2021</a:t>
            </a:r>
            <a:r>
              <a:rPr lang="en-US" sz="2000" b="1" spc="-5" dirty="0">
                <a:latin typeface="Times New Roman"/>
                <a:cs typeface="Times New Roman"/>
              </a:rPr>
              <a:t> </a:t>
            </a:r>
            <a:r>
              <a:rPr lang="en-US" sz="2000" b="1" spc="-5" dirty="0" smtClean="0">
                <a:latin typeface="Times New Roman"/>
                <a:cs typeface="Times New Roman"/>
              </a:rPr>
              <a:t>- </a:t>
            </a:r>
            <a:r>
              <a:rPr sz="2000" b="1" spc="-5" dirty="0" smtClean="0">
                <a:latin typeface="Times New Roman"/>
                <a:cs typeface="Times New Roman"/>
              </a:rPr>
              <a:t>NC-HCAP NEWSLETTER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2600" y="4343400"/>
            <a:ext cx="495300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Times New Roman"/>
                <a:cs typeface="Times New Roman"/>
              </a:rPr>
              <a:t>NC-HCAP students that </a:t>
            </a:r>
            <a:r>
              <a:rPr b="1" dirty="0">
                <a:latin typeface="Times New Roman"/>
                <a:cs typeface="Times New Roman"/>
              </a:rPr>
              <a:t>graduated May,</a:t>
            </a:r>
            <a:r>
              <a:rPr b="1" spc="-40" dirty="0">
                <a:latin typeface="Times New Roman"/>
                <a:cs typeface="Times New Roman"/>
              </a:rPr>
              <a:t> </a:t>
            </a:r>
            <a:r>
              <a:rPr b="1" dirty="0" smtClean="0">
                <a:latin typeface="Times New Roman"/>
                <a:cs typeface="Times New Roman"/>
              </a:rPr>
              <a:t>2021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67025" y="2228088"/>
            <a:ext cx="2037461" cy="1410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24200" y="6019800"/>
            <a:ext cx="2971800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0584" y="5514213"/>
            <a:ext cx="1059815" cy="34340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800"/>
              </a:lnSpc>
              <a:spcBef>
                <a:spcPts val="80"/>
              </a:spcBef>
            </a:pPr>
            <a:r>
              <a:rPr sz="1100" spc="-5" dirty="0">
                <a:latin typeface="Calibri"/>
                <a:cs typeface="Calibri"/>
              </a:rPr>
              <a:t>Elizabeth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Allbright  </a:t>
            </a:r>
            <a:r>
              <a:rPr sz="1100" dirty="0">
                <a:latin typeface="Calibri"/>
                <a:cs typeface="Calibri"/>
              </a:rPr>
              <a:t>Jon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Felix</a:t>
            </a:r>
            <a:endParaRPr sz="1100">
              <a:latin typeface="Calibri"/>
              <a:cs typeface="Calibri"/>
            </a:endParaRPr>
          </a:p>
          <a:p>
            <a:pPr marL="12700" marR="133985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Dorian </a:t>
            </a:r>
            <a:r>
              <a:rPr sz="1100" spc="-5" dirty="0">
                <a:latin typeface="Calibri"/>
                <a:cs typeface="Calibri"/>
              </a:rPr>
              <a:t>Harriott  Alexis High  </a:t>
            </a:r>
            <a:r>
              <a:rPr sz="1100" dirty="0">
                <a:latin typeface="Calibri"/>
                <a:cs typeface="Calibri"/>
              </a:rPr>
              <a:t>Kylie </a:t>
            </a:r>
            <a:r>
              <a:rPr sz="1100" spc="-5" dirty="0">
                <a:latin typeface="Calibri"/>
                <a:cs typeface="Calibri"/>
              </a:rPr>
              <a:t>Hoton  </a:t>
            </a:r>
            <a:r>
              <a:rPr sz="1100" dirty="0">
                <a:latin typeface="Calibri"/>
                <a:cs typeface="Calibri"/>
              </a:rPr>
              <a:t>Melia </a:t>
            </a:r>
            <a:r>
              <a:rPr sz="1100" spc="-5" dirty="0">
                <a:latin typeface="Calibri"/>
                <a:cs typeface="Calibri"/>
              </a:rPr>
              <a:t>Hunt  Malinda Jolly  Savannah </a:t>
            </a:r>
            <a:r>
              <a:rPr sz="1100" dirty="0">
                <a:latin typeface="Calibri"/>
                <a:cs typeface="Calibri"/>
              </a:rPr>
              <a:t>Jones  Kevin </a:t>
            </a:r>
            <a:r>
              <a:rPr sz="1100" spc="-5" dirty="0">
                <a:latin typeface="Calibri"/>
                <a:cs typeface="Calibri"/>
              </a:rPr>
              <a:t>Kalonji  </a:t>
            </a:r>
            <a:r>
              <a:rPr sz="1100" dirty="0">
                <a:latin typeface="Calibri"/>
                <a:cs typeface="Calibri"/>
              </a:rPr>
              <a:t>Brent </a:t>
            </a:r>
            <a:r>
              <a:rPr sz="1100" spc="-5" dirty="0">
                <a:latin typeface="Calibri"/>
                <a:cs typeface="Calibri"/>
              </a:rPr>
              <a:t>Locklear  </a:t>
            </a:r>
            <a:r>
              <a:rPr sz="1100" dirty="0">
                <a:latin typeface="Calibri"/>
                <a:cs typeface="Calibri"/>
              </a:rPr>
              <a:t>Brian Lowry  Danisha </a:t>
            </a:r>
            <a:r>
              <a:rPr sz="1100" spc="-5" dirty="0">
                <a:latin typeface="Calibri"/>
                <a:cs typeface="Calibri"/>
              </a:rPr>
              <a:t>Moore  Ethan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Oxendine</a:t>
            </a:r>
            <a:endParaRPr sz="1100">
              <a:latin typeface="Calibri"/>
              <a:cs typeface="Calibri"/>
            </a:endParaRPr>
          </a:p>
          <a:p>
            <a:pPr marL="12700" marR="17780">
              <a:lnSpc>
                <a:spcPct val="101699"/>
              </a:lnSpc>
            </a:pPr>
            <a:r>
              <a:rPr sz="1100" spc="-5" dirty="0">
                <a:latin typeface="Calibri"/>
                <a:cs typeface="Calibri"/>
              </a:rPr>
              <a:t>Glorimar C.</a:t>
            </a:r>
            <a:r>
              <a:rPr sz="1100" spc="-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Pagan  Bradley Parrish  </a:t>
            </a:r>
            <a:r>
              <a:rPr sz="1100" spc="-5" dirty="0">
                <a:latin typeface="Calibri"/>
                <a:cs typeface="Calibri"/>
              </a:rPr>
              <a:t>Cara Register  </a:t>
            </a:r>
            <a:r>
              <a:rPr sz="1100" dirty="0">
                <a:latin typeface="Calibri"/>
                <a:cs typeface="Calibri"/>
              </a:rPr>
              <a:t>Rodolfo </a:t>
            </a:r>
            <a:r>
              <a:rPr sz="1100" spc="-5" dirty="0">
                <a:latin typeface="Calibri"/>
                <a:cs typeface="Calibri"/>
              </a:rPr>
              <a:t>Sanchez  </a:t>
            </a:r>
            <a:r>
              <a:rPr sz="1100" dirty="0">
                <a:latin typeface="Calibri"/>
                <a:cs typeface="Calibri"/>
              </a:rPr>
              <a:t>Alerian Sutton  </a:t>
            </a:r>
            <a:r>
              <a:rPr sz="1100" spc="-5" dirty="0">
                <a:latin typeface="Calibri"/>
                <a:cs typeface="Calibri"/>
              </a:rPr>
              <a:t>Fabiloa Taylor  Skylar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Tons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9602" y="436880"/>
            <a:ext cx="9144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 </a:t>
            </a:r>
            <a:r>
              <a:rPr sz="1100" spc="55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sz="1100" spc="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sz="1100" dirty="0">
                <a:solidFill>
                  <a:srgbClr val="FFC000"/>
                </a:solidFill>
                <a:latin typeface="Calibri"/>
                <a:cs typeface="Calibri"/>
              </a:rPr>
              <a:t>0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600" y="914400"/>
            <a:ext cx="55403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NC-HCAP </a:t>
            </a:r>
            <a:r>
              <a:rPr sz="1400" b="1" dirty="0">
                <a:latin typeface="Times New Roman"/>
                <a:cs typeface="Times New Roman"/>
              </a:rPr>
              <a:t>Students that </a:t>
            </a:r>
            <a:r>
              <a:rPr sz="1400" b="1" spc="-5" dirty="0">
                <a:latin typeface="Times New Roman"/>
                <a:cs typeface="Times New Roman"/>
              </a:rPr>
              <a:t>have been accepted into professional</a:t>
            </a:r>
            <a:r>
              <a:rPr sz="1400" b="1" spc="8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programs.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1" name="object 5"/>
          <p:cNvSpPr/>
          <p:nvPr/>
        </p:nvSpPr>
        <p:spPr>
          <a:xfrm>
            <a:off x="4724400" y="5257800"/>
            <a:ext cx="28194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8" descr="ECU Brody School of Medicine (@ECUBrodySOM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04800" y="1752600"/>
            <a:ext cx="4419600" cy="7145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355"/>
              </a:lnSpc>
              <a:spcBef>
                <a:spcPts val="100"/>
              </a:spcBef>
            </a:pP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Alumnus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Austin Locklear accepted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Brody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School of</a:t>
            </a:r>
            <a:r>
              <a:rPr lang="en-US" sz="1200" spc="-5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Medicine</a:t>
            </a:r>
            <a:endParaRPr lang="en-US" sz="1200" dirty="0">
              <a:latin typeface="Times New Roman"/>
              <a:cs typeface="Times New Roman"/>
            </a:endParaRPr>
          </a:p>
          <a:p>
            <a:pPr marL="12700" marR="209550">
              <a:lnSpc>
                <a:spcPts val="1320"/>
              </a:lnSpc>
              <a:spcBef>
                <a:spcPts val="70"/>
              </a:spcBef>
            </a:pP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Four years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ago,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Austin Locklear earned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biology degree from UNC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Pembroke 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prepare for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the 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rigorous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course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load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medical school.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an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effort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become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stronger candidate,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he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went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on to  earn a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graduate degree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from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Duke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University.</a:t>
            </a:r>
            <a:endParaRPr lang="en-US" sz="1200" dirty="0">
              <a:latin typeface="Times New Roman"/>
              <a:cs typeface="Times New Roman"/>
            </a:endParaRPr>
          </a:p>
          <a:p>
            <a:pPr marL="12700" marR="168275">
              <a:lnSpc>
                <a:spcPts val="1320"/>
              </a:lnSpc>
            </a:pP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This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fall, Locklear will continue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pursuing his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dream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of becoming a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cardiothoracic surgeon at the 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Brody School of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Medicine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at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East Carolina University. He chose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Brody after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receiving</a:t>
            </a:r>
            <a:r>
              <a:rPr lang="en-US" sz="1200" spc="2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acceptance</a:t>
            </a:r>
            <a:endParaRPr lang="en-US" sz="1200" dirty="0">
              <a:latin typeface="Times New Roman"/>
              <a:cs typeface="Times New Roman"/>
            </a:endParaRPr>
          </a:p>
          <a:p>
            <a:pPr marL="12700">
              <a:lnSpc>
                <a:spcPts val="1270"/>
              </a:lnSpc>
            </a:pP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letters from medical programs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at the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University </a:t>
            </a:r>
            <a:r>
              <a:rPr lang="en-US" sz="1200" spc="5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North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Carolina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Tulane</a:t>
            </a:r>
            <a:r>
              <a:rPr lang="en-US" sz="1200" spc="-2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University.</a:t>
            </a:r>
            <a:endParaRPr lang="en-US" sz="1200" dirty="0">
              <a:latin typeface="Times New Roman"/>
              <a:cs typeface="Times New Roman"/>
            </a:endParaRPr>
          </a:p>
          <a:p>
            <a:pPr marL="12700" marR="75565" algn="just">
              <a:lnSpc>
                <a:spcPts val="1320"/>
              </a:lnSpc>
              <a:spcBef>
                <a:spcPts val="65"/>
              </a:spcBef>
            </a:pP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Red Springs native graduated from UNCP with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cum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laude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honors in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2017, earning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bachelor’s  degree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biology with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biomedical emphasis. An active member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of the NC-Health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Careers Access  Program (HCAP),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he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was named multiple times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the Chancellor’s and Honors</a:t>
            </a:r>
            <a:r>
              <a:rPr lang="en-US" sz="1200" spc="5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list.</a:t>
            </a:r>
            <a:endParaRPr lang="en-US" sz="1200" dirty="0">
              <a:latin typeface="Times New Roman"/>
              <a:cs typeface="Times New Roman"/>
            </a:endParaRPr>
          </a:p>
          <a:p>
            <a:pPr marL="12700" algn="just">
              <a:lnSpc>
                <a:spcPts val="1265"/>
              </a:lnSpc>
            </a:pP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“My experience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at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UNCP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has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allowed me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make connections with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my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professors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and</a:t>
            </a:r>
            <a:r>
              <a:rPr lang="en-US" sz="1200" spc="4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classmates</a:t>
            </a:r>
            <a:endParaRPr lang="en-US" sz="1200" dirty="0">
              <a:latin typeface="Times New Roman"/>
              <a:cs typeface="Times New Roman"/>
            </a:endParaRPr>
          </a:p>
          <a:p>
            <a:pPr marL="12700" algn="just">
              <a:lnSpc>
                <a:spcPts val="1325"/>
              </a:lnSpc>
            </a:pP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that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created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learning environment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I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was excited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enter,”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he</a:t>
            </a:r>
            <a:r>
              <a:rPr lang="en-US" sz="1200" spc="-4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said.</a:t>
            </a:r>
            <a:endParaRPr lang="en-US" sz="1200" dirty="0">
              <a:latin typeface="Times New Roman"/>
              <a:cs typeface="Times New Roman"/>
            </a:endParaRPr>
          </a:p>
          <a:p>
            <a:pPr marL="12700" marR="178435">
              <a:lnSpc>
                <a:spcPts val="1320"/>
              </a:lnSpc>
              <a:spcBef>
                <a:spcPts val="65"/>
              </a:spcBef>
            </a:pP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“The relationships with professors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that I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was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able 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create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led 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mentorships that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I lean on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today. 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UNCP also prepared me for graduate</a:t>
            </a:r>
            <a:r>
              <a:rPr lang="en-US" sz="1200" spc="2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school.”</a:t>
            </a:r>
            <a:endParaRPr lang="en-US" sz="1200" dirty="0">
              <a:latin typeface="Times New Roman"/>
              <a:cs typeface="Times New Roman"/>
            </a:endParaRPr>
          </a:p>
          <a:p>
            <a:pPr marL="12700" marR="571500">
              <a:lnSpc>
                <a:spcPts val="1320"/>
              </a:lnSpc>
            </a:pP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Locklear obtained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master’s degree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Biomedical Science from Duke before completing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 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certification in anatomy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and leadership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from Tulane</a:t>
            </a:r>
            <a:r>
              <a:rPr lang="en-US" sz="1200" spc="-2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University.</a:t>
            </a:r>
            <a:endParaRPr lang="en-US" sz="1200" dirty="0">
              <a:latin typeface="Times New Roman"/>
              <a:cs typeface="Times New Roman"/>
            </a:endParaRPr>
          </a:p>
          <a:p>
            <a:pPr marL="12700" marR="24765">
              <a:lnSpc>
                <a:spcPts val="1320"/>
              </a:lnSpc>
              <a:spcBef>
                <a:spcPts val="10"/>
              </a:spcBef>
            </a:pP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“The research experience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knowledge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that I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gained while attending UNCP allowed me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excel at 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top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nationally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ranked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graduate schools.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I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was also able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excel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at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Tulane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as a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result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of the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strong  laboratory experiences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I gained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while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at</a:t>
            </a:r>
            <a:r>
              <a:rPr lang="en-US" sz="1200" spc="-2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UNCP.”</a:t>
            </a:r>
            <a:endParaRPr lang="en-US" sz="1200" dirty="0">
              <a:latin typeface="Times New Roman"/>
              <a:cs typeface="Times New Roman"/>
            </a:endParaRPr>
          </a:p>
          <a:p>
            <a:pPr marL="12700" marR="276860">
              <a:lnSpc>
                <a:spcPts val="1320"/>
              </a:lnSpc>
            </a:pP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As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an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enrolled member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of the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Lumbee Tribe, Locklear believes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it’s his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civic duty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to educate and  inspire the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next generation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of the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Indigenous</a:t>
            </a:r>
            <a:r>
              <a:rPr lang="en-US" sz="1200" spc="-4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people.</a:t>
            </a:r>
            <a:endParaRPr lang="en-US" sz="1200" dirty="0">
              <a:latin typeface="Times New Roman"/>
              <a:cs typeface="Times New Roman"/>
            </a:endParaRPr>
          </a:p>
          <a:p>
            <a:pPr marL="12700" marR="5080">
              <a:lnSpc>
                <a:spcPts val="1320"/>
              </a:lnSpc>
              <a:spcBef>
                <a:spcPts val="10"/>
              </a:spcBef>
            </a:pP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“I want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help change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mindset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younger generations.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I’ve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had the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opportunity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educate youth 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communities with large populations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Indigenous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people and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volunteer in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STEM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programs  organized </a:t>
            </a:r>
            <a:r>
              <a:rPr lang="en-US" sz="1200" spc="5" dirty="0">
                <a:solidFill>
                  <a:srgbClr val="040404"/>
                </a:solidFill>
                <a:latin typeface="Times New Roman"/>
                <a:cs typeface="Times New Roman"/>
              </a:rPr>
              <a:t>by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Lumbee</a:t>
            </a:r>
            <a:r>
              <a:rPr lang="en-US" sz="1200" spc="-3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Tribe.”</a:t>
            </a:r>
            <a:endParaRPr lang="en-US" sz="1200" dirty="0">
              <a:latin typeface="Times New Roman"/>
              <a:cs typeface="Times New Roman"/>
            </a:endParaRPr>
          </a:p>
          <a:p>
            <a:pPr marL="12700" marR="50165">
              <a:lnSpc>
                <a:spcPts val="1320"/>
              </a:lnSpc>
              <a:spcBef>
                <a:spcPts val="5"/>
              </a:spcBef>
            </a:pP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Locklear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was in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attendance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today at the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traditional White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Coat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Ceremony,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marking the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official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entry  of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matriculating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Brody students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into medical</a:t>
            </a:r>
            <a:r>
              <a:rPr lang="en-US" sz="1200" spc="-3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school.</a:t>
            </a:r>
            <a:endParaRPr lang="en-US" sz="1200" dirty="0">
              <a:latin typeface="Times New Roman"/>
              <a:cs typeface="Times New Roman"/>
            </a:endParaRPr>
          </a:p>
          <a:p>
            <a:pPr marL="12700" marR="187325">
              <a:lnSpc>
                <a:spcPts val="1320"/>
              </a:lnSpc>
              <a:spcBef>
                <a:spcPts val="10"/>
              </a:spcBef>
            </a:pP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After obtaining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his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medical degree,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he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plans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complete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residency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program 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train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become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 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cardiothoracic surgeon. His career goal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is to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sub-specialize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congenital cardiothoracic</a:t>
            </a:r>
            <a:r>
              <a:rPr lang="en-US" sz="1200" spc="10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surgery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9602" y="436880"/>
            <a:ext cx="9144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 </a:t>
            </a:r>
            <a:r>
              <a:rPr sz="1100" spc="55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sz="1100" spc="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sz="1100" spc="15" dirty="0" smtClean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3"/>
          <p:cNvSpPr/>
          <p:nvPr/>
        </p:nvSpPr>
        <p:spPr>
          <a:xfrm>
            <a:off x="990600" y="1219200"/>
            <a:ext cx="3048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371600" y="5562600"/>
            <a:ext cx="5029200" cy="278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275590">
              <a:lnSpc>
                <a:spcPts val="1320"/>
              </a:lnSpc>
              <a:spcBef>
                <a:spcPts val="195"/>
              </a:spcBef>
            </a:pP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Justin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Villanueva,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recent UNC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Pembroke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graduate,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has been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accepted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into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the UNC </a:t>
            </a:r>
            <a:r>
              <a:rPr lang="en-US" sz="1400" spc="-5" dirty="0" err="1">
                <a:solidFill>
                  <a:srgbClr val="040404"/>
                </a:solidFill>
                <a:latin typeface="Times New Roman"/>
                <a:cs typeface="Times New Roman"/>
              </a:rPr>
              <a:t>Eshelman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 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School of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Pharmacy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is located at the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University </a:t>
            </a:r>
            <a:r>
              <a:rPr lang="en-US" sz="1400" spc="5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North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Carolina at Chapel</a:t>
            </a:r>
            <a:r>
              <a:rPr lang="en-US" sz="1400" spc="-8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Hill.</a:t>
            </a:r>
            <a:endParaRPr lang="en-US" sz="14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Villanueva earned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bachelor’s degree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chemistry </a:t>
            </a:r>
            <a:r>
              <a:rPr lang="en-US" sz="1400" spc="5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Fall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2020.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He credits UNCP’s small,</a:t>
            </a:r>
            <a:r>
              <a:rPr lang="en-US" sz="1400" spc="13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rigorous</a:t>
            </a:r>
            <a:endParaRPr lang="en-US" sz="1400" dirty="0">
              <a:latin typeface="Times New Roman"/>
              <a:cs typeface="Times New Roman"/>
            </a:endParaRPr>
          </a:p>
          <a:p>
            <a:pPr marL="12700" marR="20320">
              <a:lnSpc>
                <a:spcPts val="1320"/>
              </a:lnSpc>
              <a:spcBef>
                <a:spcPts val="70"/>
              </a:spcBef>
            </a:pP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classes and outstanding professors for “igniting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spark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flame” within him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to pursue a Doctor of 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Pharmacy</a:t>
            </a:r>
            <a:r>
              <a:rPr lang="en-US" sz="1400" spc="-3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degree.</a:t>
            </a:r>
            <a:endParaRPr lang="en-US" sz="1400" dirty="0">
              <a:latin typeface="Times New Roman"/>
              <a:cs typeface="Times New Roman"/>
            </a:endParaRPr>
          </a:p>
          <a:p>
            <a:pPr marL="12700" marR="7620">
              <a:lnSpc>
                <a:spcPts val="1320"/>
              </a:lnSpc>
            </a:pP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An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honors student at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UNCP, Villanueva was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member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of the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N.C. Health Careers Access Program 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Club and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Biology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Club. He was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awarded the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2019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Ben Chavis Friends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of the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Library Scholarship  Award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served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as a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tutor for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Department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Chemistry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Physics.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He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graduated with</a:t>
            </a:r>
            <a:r>
              <a:rPr lang="en-US" sz="1400" spc="9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magna</a:t>
            </a:r>
            <a:endParaRPr lang="en-US" sz="1400" dirty="0">
              <a:latin typeface="Times New Roman"/>
              <a:cs typeface="Times New Roman"/>
            </a:endParaRPr>
          </a:p>
          <a:p>
            <a:pPr marL="12700">
              <a:lnSpc>
                <a:spcPts val="1270"/>
              </a:lnSpc>
            </a:pP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cum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laude</a:t>
            </a:r>
            <a:r>
              <a:rPr lang="en-US" sz="1400" spc="-1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honors.</a:t>
            </a:r>
            <a:endParaRPr lang="en-US" sz="1400" dirty="0">
              <a:latin typeface="Times New Roman"/>
              <a:cs typeface="Times New Roman"/>
            </a:endParaRPr>
          </a:p>
          <a:p>
            <a:pPr marL="12700" marR="5080">
              <a:lnSpc>
                <a:spcPts val="1320"/>
              </a:lnSpc>
              <a:spcBef>
                <a:spcPts val="65"/>
              </a:spcBef>
            </a:pP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After pharmacy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school, he plans to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either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work as a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pharmacist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in a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rural </a:t>
            </a:r>
            <a:r>
              <a:rPr lang="en-US" sz="1400" spc="5" dirty="0">
                <a:solidFill>
                  <a:srgbClr val="040404"/>
                </a:solidFill>
                <a:latin typeface="Times New Roman"/>
                <a:cs typeface="Times New Roman"/>
              </a:rPr>
              <a:t>area,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conduct field research 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pharmacy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or work as an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informatics pharmacist </a:t>
            </a:r>
            <a:r>
              <a:rPr lang="en-US" sz="1400" dirty="0">
                <a:solidFill>
                  <a:srgbClr val="040404"/>
                </a:solidFill>
                <a:latin typeface="Times New Roman"/>
                <a:cs typeface="Times New Roman"/>
              </a:rPr>
              <a:t>in a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hospital</a:t>
            </a:r>
            <a:r>
              <a:rPr lang="en-US" sz="1400" spc="-3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400" spc="-5" dirty="0">
                <a:solidFill>
                  <a:srgbClr val="040404"/>
                </a:solidFill>
                <a:latin typeface="Times New Roman"/>
                <a:cs typeface="Times New Roman"/>
              </a:rPr>
              <a:t>setting.</a:t>
            </a:r>
            <a:endParaRPr lang="en-US" sz="1400" dirty="0">
              <a:latin typeface="Times New Roman"/>
              <a:cs typeface="Times New Roman"/>
            </a:endParaRPr>
          </a:p>
        </p:txBody>
      </p:sp>
      <p:pic>
        <p:nvPicPr>
          <p:cNvPr id="1038" name="Picture 14" descr="Home - UNC Eshelman School of Pharmac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249755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9602" y="436880"/>
            <a:ext cx="9144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 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2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3810000"/>
            <a:ext cx="40386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 Abumohsen was accepted into </a:t>
            </a:r>
            <a:r>
              <a:rPr sz="1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 </a:t>
            </a:r>
            <a:r>
              <a:rPr sz="12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sz="12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200" spc="3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Medicine.</a:t>
            </a:r>
            <a:endParaRPr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9600" y="838200"/>
            <a:ext cx="2143125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5"/>
          <p:cNvSpPr/>
          <p:nvPr/>
        </p:nvSpPr>
        <p:spPr>
          <a:xfrm>
            <a:off x="4876800" y="5181600"/>
            <a:ext cx="23622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28600" y="5257800"/>
            <a:ext cx="4191000" cy="3936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ts val="1175"/>
              </a:lnSpc>
              <a:spcBef>
                <a:spcPts val="95"/>
              </a:spcBef>
            </a:pP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Linda Council was accepted into UNC School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of</a:t>
            </a:r>
            <a:r>
              <a:rPr lang="en-US" sz="1200" spc="4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Medicine.</a:t>
            </a:r>
            <a:endParaRPr lang="en-US" sz="1200" dirty="0">
              <a:latin typeface="Times New Roman"/>
              <a:cs typeface="Times New Roman"/>
            </a:endParaRPr>
          </a:p>
          <a:p>
            <a:pPr marL="12700" marR="5080">
              <a:lnSpc>
                <a:spcPct val="95700"/>
              </a:lnSpc>
              <a:spcBef>
                <a:spcPts val="25"/>
              </a:spcBef>
            </a:pP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November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4, 2020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at 9:34am will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be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a day I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will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never </a:t>
            </a:r>
            <a:r>
              <a:rPr lang="en-US" sz="1200" spc="-5" dirty="0" err="1">
                <a:solidFill>
                  <a:srgbClr val="040404"/>
                </a:solidFill>
                <a:latin typeface="Times New Roman"/>
                <a:cs typeface="Times New Roman"/>
              </a:rPr>
              <a:t>forget!I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 have been accepted to UNC SCHOOL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of 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MEDICINE!!!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Today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God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has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allowed one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my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favorite verses from the Bible to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come </a:t>
            </a:r>
            <a:r>
              <a:rPr lang="en-US" sz="1200" spc="5" dirty="0">
                <a:solidFill>
                  <a:srgbClr val="040404"/>
                </a:solidFill>
                <a:latin typeface="Times New Roman"/>
                <a:cs typeface="Times New Roman"/>
              </a:rPr>
              <a:t>true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Isaiah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40:31-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“But 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they that wait upon the Lord shall renew their strength,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they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shall mount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up with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wings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as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eagles;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they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shall run, and  not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be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weary; and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they shall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walk,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and not faint.” This journey to medical school has not been easy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but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I can say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it  has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been worth </a:t>
            </a:r>
            <a:r>
              <a:rPr lang="en-US" sz="1200" spc="-5" dirty="0" err="1">
                <a:solidFill>
                  <a:srgbClr val="040404"/>
                </a:solidFill>
                <a:latin typeface="Times New Roman"/>
                <a:cs typeface="Times New Roman"/>
              </a:rPr>
              <a:t>it.The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 long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nights,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early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mornings, studying, working ,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taking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the MCAT multiple times, and still  remaining faithful to God through it all! I have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met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so many awesome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people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that have helped </a:t>
            </a:r>
            <a:r>
              <a:rPr lang="en-US" sz="1200" spc="-15" dirty="0">
                <a:solidFill>
                  <a:srgbClr val="040404"/>
                </a:solidFill>
                <a:latin typeface="Times New Roman"/>
                <a:cs typeface="Times New Roman"/>
              </a:rPr>
              <a:t>me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on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this  </a:t>
            </a:r>
            <a:r>
              <a:rPr lang="en-US" sz="1200" spc="-5" dirty="0" err="1">
                <a:solidFill>
                  <a:srgbClr val="040404"/>
                </a:solidFill>
                <a:latin typeface="Times New Roman"/>
                <a:cs typeface="Times New Roman"/>
              </a:rPr>
              <a:t>journey!To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 anyone, young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or old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if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you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have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dream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and it seems that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is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so far from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your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reach. Please</a:t>
            </a:r>
            <a:r>
              <a:rPr lang="en-US" sz="1200" spc="18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 err="1" smtClean="0">
                <a:solidFill>
                  <a:srgbClr val="040404"/>
                </a:solidFill>
                <a:latin typeface="Times New Roman"/>
                <a:cs typeface="Times New Roman"/>
              </a:rPr>
              <a:t>please</a:t>
            </a: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spc="-5" dirty="0" err="1" smtClean="0">
                <a:solidFill>
                  <a:srgbClr val="040404"/>
                </a:solidFill>
                <a:latin typeface="Times New Roman"/>
                <a:cs typeface="Times New Roman"/>
              </a:rPr>
              <a:t>please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, don’t give up.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Our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timing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is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not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Gods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timing and I am so thankful for that. Don’t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allow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anyone including  yourself to rob you from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your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dreams in life. I don’t care how long it takes DONT GIVE UP!! Put God first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your 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life and watch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Him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work! </a:t>
            </a:r>
            <a:r>
              <a:rPr lang="en-US" sz="1200" spc="5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my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amazing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family , church family, friends, teachers, professors, Mentors, UNCP 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HCAP </a:t>
            </a:r>
            <a:r>
              <a:rPr lang="en-US" sz="1200" spc="-5" dirty="0" err="1">
                <a:solidFill>
                  <a:srgbClr val="040404"/>
                </a:solidFill>
                <a:latin typeface="Times New Roman"/>
                <a:cs typeface="Times New Roman"/>
              </a:rPr>
              <a:t>family,MED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 Program, SRMC family, coworkers at Med1, Dollar Tree &amp; Robeson EMS, supervisors,  managers and </a:t>
            </a:r>
            <a:r>
              <a:rPr lang="en-US" sz="1200" dirty="0" err="1">
                <a:solidFill>
                  <a:srgbClr val="040404"/>
                </a:solidFill>
                <a:latin typeface="Times New Roman"/>
                <a:cs typeface="Times New Roman"/>
              </a:rPr>
              <a:t>soooo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many more I </a:t>
            </a:r>
            <a:r>
              <a:rPr lang="en-US" sz="1200" spc="-10" dirty="0">
                <a:solidFill>
                  <a:srgbClr val="040404"/>
                </a:solidFill>
                <a:latin typeface="Times New Roman"/>
                <a:cs typeface="Times New Roman"/>
              </a:rPr>
              <a:t>can’t </a:t>
            </a:r>
            <a:r>
              <a:rPr lang="en-US" sz="1200" dirty="0">
                <a:solidFill>
                  <a:srgbClr val="040404"/>
                </a:solidFill>
                <a:latin typeface="Times New Roman"/>
                <a:cs typeface="Times New Roman"/>
              </a:rPr>
              <a:t>begin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to</a:t>
            </a:r>
            <a:r>
              <a:rPr lang="en-US" sz="1200" spc="4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lang="en-US"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name.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2050" name="Picture 2" descr="The Syllabus: Getting into med school (cont.) | Blog: The Syllabus |  greensboro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408214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9602" y="436880"/>
            <a:ext cx="9144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 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6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2992" y="925067"/>
            <a:ext cx="1924050" cy="0"/>
          </a:xfrm>
          <a:custGeom>
            <a:avLst/>
            <a:gdLst/>
            <a:ahLst/>
            <a:cxnLst/>
            <a:rect l="l" t="t" r="r" b="b"/>
            <a:pathLst>
              <a:path w="1924050">
                <a:moveTo>
                  <a:pt x="0" y="0"/>
                </a:moveTo>
                <a:lnTo>
                  <a:pt x="1923542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3848" y="915924"/>
            <a:ext cx="0" cy="2590165"/>
          </a:xfrm>
          <a:custGeom>
            <a:avLst/>
            <a:gdLst/>
            <a:ahLst/>
            <a:cxnLst/>
            <a:rect l="l" t="t" r="r" b="b"/>
            <a:pathLst>
              <a:path h="2590165">
                <a:moveTo>
                  <a:pt x="0" y="0"/>
                </a:moveTo>
                <a:lnTo>
                  <a:pt x="0" y="2589911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65754" y="915924"/>
            <a:ext cx="0" cy="2590165"/>
          </a:xfrm>
          <a:custGeom>
            <a:avLst/>
            <a:gdLst/>
            <a:ahLst/>
            <a:cxnLst/>
            <a:rect l="l" t="t" r="r" b="b"/>
            <a:pathLst>
              <a:path h="2590165">
                <a:moveTo>
                  <a:pt x="0" y="0"/>
                </a:moveTo>
                <a:lnTo>
                  <a:pt x="0" y="2589911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2992" y="3496690"/>
            <a:ext cx="1924050" cy="0"/>
          </a:xfrm>
          <a:custGeom>
            <a:avLst/>
            <a:gdLst/>
            <a:ahLst/>
            <a:cxnLst/>
            <a:rect l="l" t="t" r="r" b="b"/>
            <a:pathLst>
              <a:path w="1924050">
                <a:moveTo>
                  <a:pt x="0" y="0"/>
                </a:moveTo>
                <a:lnTo>
                  <a:pt x="1923542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38200" y="4038600"/>
            <a:ext cx="5296839" cy="469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100"/>
              </a:spcBef>
            </a:pPr>
            <a:r>
              <a:rPr sz="1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Rawan </a:t>
            </a:r>
            <a:r>
              <a:rPr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Abumohsen was accepted into Pennsylvania College </a:t>
            </a:r>
            <a:r>
              <a:rPr sz="1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Optometry </a:t>
            </a:r>
            <a:r>
              <a:rPr sz="1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Salus  University.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62000" y="914400"/>
            <a:ext cx="2419350" cy="2952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7"/>
          <p:cNvSpPr/>
          <p:nvPr/>
        </p:nvSpPr>
        <p:spPr>
          <a:xfrm>
            <a:off x="4419600" y="4876800"/>
            <a:ext cx="2066925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381000" y="7543800"/>
            <a:ext cx="6553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Mikala Lowry was admitted into </a:t>
            </a:r>
            <a:r>
              <a:rPr lang="en-US" sz="1400" dirty="0" err="1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Roseman</a:t>
            </a:r>
            <a:r>
              <a:rPr lang="en-US" sz="1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Pharmacy Pharm </a:t>
            </a:r>
            <a:r>
              <a:rPr lang="en-US" sz="1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400" spc="7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92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9602" y="436880"/>
            <a:ext cx="9144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 </a:t>
            </a:r>
            <a:r>
              <a:rPr sz="1100" spc="55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sz="1100" spc="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sz="1100" spc="15" dirty="0" smtClean="0">
                <a:solidFill>
                  <a:srgbClr val="FFC000"/>
                </a:solidFill>
                <a:latin typeface="Calibri"/>
                <a:cs typeface="Calibri"/>
              </a:rPr>
              <a:t>3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5715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4038600"/>
            <a:ext cx="534509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Jacob Hunt was admitted into </a:t>
            </a:r>
            <a:r>
              <a:rPr sz="1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Wingate's </a:t>
            </a:r>
            <a:r>
              <a:rPr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Pharmacy Pharm </a:t>
            </a:r>
            <a:r>
              <a:rPr sz="1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program.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8534400"/>
            <a:ext cx="6934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Myla Clark was accepted into the Occupational Therapy Program </a:t>
            </a:r>
            <a:r>
              <a:rPr sz="1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Lenoir Rhyne</a:t>
            </a:r>
            <a:r>
              <a:rPr sz="1400" spc="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.</a:t>
            </a:r>
            <a:endParaRPr sz="1150" dirty="0">
              <a:latin typeface="Segoe UI Historic"/>
              <a:cs typeface="Segoe UI Histor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914400"/>
            <a:ext cx="25146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6200" y="4953000"/>
            <a:ext cx="21336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9602" y="436880"/>
            <a:ext cx="9144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 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lang="en-US"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4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2992" y="925067"/>
            <a:ext cx="2101850" cy="0"/>
          </a:xfrm>
          <a:custGeom>
            <a:avLst/>
            <a:gdLst/>
            <a:ahLst/>
            <a:cxnLst/>
            <a:rect l="l" t="t" r="r" b="b"/>
            <a:pathLst>
              <a:path w="2101850">
                <a:moveTo>
                  <a:pt x="0" y="0"/>
                </a:moveTo>
                <a:lnTo>
                  <a:pt x="210185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3848" y="915924"/>
            <a:ext cx="0" cy="2628265"/>
          </a:xfrm>
          <a:custGeom>
            <a:avLst/>
            <a:gdLst/>
            <a:ahLst/>
            <a:cxnLst/>
            <a:rect l="l" t="t" r="r" b="b"/>
            <a:pathLst>
              <a:path h="2628265">
                <a:moveTo>
                  <a:pt x="0" y="0"/>
                </a:moveTo>
                <a:lnTo>
                  <a:pt x="0" y="2628011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4063" y="915924"/>
            <a:ext cx="0" cy="2628265"/>
          </a:xfrm>
          <a:custGeom>
            <a:avLst/>
            <a:gdLst/>
            <a:ahLst/>
            <a:cxnLst/>
            <a:rect l="l" t="t" r="r" b="b"/>
            <a:pathLst>
              <a:path h="2628265">
                <a:moveTo>
                  <a:pt x="0" y="0"/>
                </a:moveTo>
                <a:lnTo>
                  <a:pt x="0" y="2628011"/>
                </a:lnTo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32992" y="3534790"/>
            <a:ext cx="2101850" cy="0"/>
          </a:xfrm>
          <a:custGeom>
            <a:avLst/>
            <a:gdLst/>
            <a:ahLst/>
            <a:cxnLst/>
            <a:rect l="l" t="t" r="r" b="b"/>
            <a:pathLst>
              <a:path w="2101850">
                <a:moveTo>
                  <a:pt x="0" y="0"/>
                </a:moveTo>
                <a:lnTo>
                  <a:pt x="2101850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71600" y="3657600"/>
            <a:ext cx="55981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Sonyaliz </a:t>
            </a:r>
            <a:r>
              <a:rPr sz="1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Goveo </a:t>
            </a:r>
            <a:r>
              <a:rPr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accepted into NCSU College </a:t>
            </a:r>
            <a:r>
              <a:rPr sz="1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Veterinary</a:t>
            </a:r>
            <a:r>
              <a:rPr sz="1400" spc="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.</a:t>
            </a:r>
            <a:endParaRPr sz="1150" dirty="0">
              <a:latin typeface="Segoe UI Historic"/>
              <a:cs typeface="Segoe UI Histor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66800" y="8305800"/>
            <a:ext cx="64033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Jordan Morse was </a:t>
            </a:r>
            <a:r>
              <a:rPr sz="1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admitted </a:t>
            </a:r>
            <a:r>
              <a:rPr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Campbell University's Pharmacy Pharm </a:t>
            </a:r>
            <a:r>
              <a:rPr sz="140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1400" spc="5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.</a:t>
            </a:r>
            <a:endParaRPr sz="1150" dirty="0">
              <a:latin typeface="Segoe UI Historic"/>
              <a:cs typeface="Segoe UI Histor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33450" y="933450"/>
            <a:ext cx="2101850" cy="25904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1400" y="5105400"/>
            <a:ext cx="2014220" cy="2685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9602" y="436880"/>
            <a:ext cx="9144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 </a:t>
            </a:r>
            <a:r>
              <a:rPr sz="1100" spc="55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sz="1100" spc="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sz="1100" spc="15" dirty="0" smtClean="0">
                <a:solidFill>
                  <a:srgbClr val="FFC000"/>
                </a:solidFill>
                <a:latin typeface="Calibri"/>
                <a:cs typeface="Calibri"/>
              </a:rPr>
              <a:t>5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3857371"/>
            <a:ext cx="3352800" cy="5411097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35940">
              <a:lnSpc>
                <a:spcPts val="1320"/>
              </a:lnSpc>
              <a:spcBef>
                <a:spcPts val="195"/>
              </a:spcBef>
            </a:pPr>
            <a:r>
              <a:rPr sz="900" dirty="0" smtClean="0">
                <a:solidFill>
                  <a:srgbClr val="040404"/>
                </a:solidFill>
                <a:latin typeface="Times New Roman"/>
                <a:cs typeface="Times New Roman"/>
              </a:rPr>
              <a:t>Shannon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Hunt,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 2019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graduate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UNC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Pembroke, is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continuing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her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medical training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the  Physician Assistant Studies Program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at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Pfeiffer</a:t>
            </a:r>
            <a:r>
              <a:rPr sz="900" spc="1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University.</a:t>
            </a:r>
            <a:endParaRPr sz="900" dirty="0">
              <a:latin typeface="Times New Roman"/>
              <a:cs typeface="Times New Roman"/>
            </a:endParaRPr>
          </a:p>
          <a:p>
            <a:pPr marL="12700" marR="100965">
              <a:lnSpc>
                <a:spcPts val="1320"/>
              </a:lnSpc>
            </a:pP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Hunt earned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Bachelor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Science degree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biology with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biomedical emphasis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began the PA  program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January.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As a student,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Hunt was involved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extracurricular activities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in and out of the 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classroom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as a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member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Lambda Sigma Sophomore Society,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Tri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Beta, National College</a:t>
            </a:r>
            <a:r>
              <a:rPr sz="900" spc="9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Honor</a:t>
            </a:r>
            <a:endParaRPr sz="900" dirty="0">
              <a:latin typeface="Times New Roman"/>
              <a:cs typeface="Times New Roman"/>
            </a:endParaRPr>
          </a:p>
          <a:p>
            <a:pPr marL="12700" marR="1849755">
              <a:lnSpc>
                <a:spcPts val="1320"/>
              </a:lnSpc>
              <a:spcBef>
                <a:spcPts val="10"/>
              </a:spcBef>
            </a:pP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Society, Alpha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Chi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and NC-Health Careers Access Program (HCAP).  She was also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900" spc="-10" dirty="0">
                <a:solidFill>
                  <a:srgbClr val="040404"/>
                </a:solidFill>
                <a:latin typeface="Times New Roman"/>
                <a:cs typeface="Times New Roman"/>
              </a:rPr>
              <a:t>Gates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Millennium Scholar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COMPASS</a:t>
            </a:r>
            <a:r>
              <a:rPr sz="900" spc="3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Scholar.</a:t>
            </a:r>
            <a:endParaRPr sz="900" dirty="0">
              <a:latin typeface="Times New Roman"/>
              <a:cs typeface="Times New Roman"/>
            </a:endParaRPr>
          </a:p>
          <a:p>
            <a:pPr marL="12700" marR="260350">
              <a:lnSpc>
                <a:spcPts val="1320"/>
              </a:lnSpc>
            </a:pP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“My experience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at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UNCP was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rewarding in </a:t>
            </a:r>
            <a:r>
              <a:rPr sz="900" spc="-10" dirty="0">
                <a:solidFill>
                  <a:srgbClr val="040404"/>
                </a:solidFill>
                <a:latin typeface="Times New Roman"/>
                <a:cs typeface="Times New Roman"/>
              </a:rPr>
              <a:t>ways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I could not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see until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I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graduated,” Hunt said. “I 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created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lifelong relationships with some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of the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most intelligent individuals. The personal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bonds I 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created with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my professors and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colleagues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made my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time there so valuable.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I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learned so much</a:t>
            </a:r>
            <a:r>
              <a:rPr sz="900" spc="1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at</a:t>
            </a: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ts val="1270"/>
              </a:lnSpc>
            </a:pP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UNCP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about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biology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and about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myself,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and I am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forever indebted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to this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institution.”</a:t>
            </a:r>
            <a:endParaRPr sz="900" dirty="0">
              <a:latin typeface="Times New Roman"/>
              <a:cs typeface="Times New Roman"/>
            </a:endParaRPr>
          </a:p>
          <a:p>
            <a:pPr marL="12700" marR="81915">
              <a:lnSpc>
                <a:spcPts val="1320"/>
              </a:lnSpc>
              <a:spcBef>
                <a:spcPts val="65"/>
              </a:spcBef>
            </a:pP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Hunt,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of Rowland, is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among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36 students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who make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up this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year’s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cohort in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the PA program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at 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Pfeiffer University. She’s grateful for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experience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skills she gained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at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UNCP,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which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she </a:t>
            </a:r>
            <a:r>
              <a:rPr sz="900" spc="-10" dirty="0">
                <a:solidFill>
                  <a:srgbClr val="040404"/>
                </a:solidFill>
                <a:latin typeface="Times New Roman"/>
                <a:cs typeface="Times New Roman"/>
              </a:rPr>
              <a:t>says 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prepared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her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for the next chapter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of her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academic</a:t>
            </a:r>
            <a:r>
              <a:rPr sz="900" spc="1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journey.</a:t>
            </a: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“UNCP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required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me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study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hard and </a:t>
            </a:r>
            <a:r>
              <a:rPr sz="900" spc="-10" dirty="0">
                <a:solidFill>
                  <a:srgbClr val="040404"/>
                </a:solidFill>
                <a:latin typeface="Times New Roman"/>
                <a:cs typeface="Times New Roman"/>
              </a:rPr>
              <a:t>effectively. </a:t>
            </a:r>
            <a:r>
              <a:rPr sz="900" spc="5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education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training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I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received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at</a:t>
            </a:r>
            <a:r>
              <a:rPr sz="900" spc="3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UNCP</a:t>
            </a:r>
            <a:endParaRPr sz="900" dirty="0">
              <a:latin typeface="Times New Roman"/>
              <a:cs typeface="Times New Roman"/>
            </a:endParaRPr>
          </a:p>
          <a:p>
            <a:pPr marL="12700" marR="5080">
              <a:lnSpc>
                <a:spcPts val="1320"/>
              </a:lnSpc>
              <a:spcBef>
                <a:spcPts val="70"/>
              </a:spcBef>
            </a:pP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truly prepared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me for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my next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steps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life. There were times when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I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was completely stressed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out, but 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when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I look back,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I’m grateful for every </a:t>
            </a:r>
            <a:r>
              <a:rPr sz="900" spc="5" dirty="0">
                <a:solidFill>
                  <a:srgbClr val="040404"/>
                </a:solidFill>
                <a:latin typeface="Times New Roman"/>
                <a:cs typeface="Times New Roman"/>
              </a:rPr>
              <a:t>long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night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I had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while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I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attended UNCP,” Hunt continued.  Upon graduation, Hunt plans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become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certified physician assistant and practice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women’s  health </a:t>
            </a:r>
            <a:r>
              <a:rPr sz="900" dirty="0">
                <a:solidFill>
                  <a:srgbClr val="040404"/>
                </a:solidFill>
                <a:latin typeface="Times New Roman"/>
                <a:cs typeface="Times New Roman"/>
              </a:rPr>
              <a:t>or </a:t>
            </a:r>
            <a:r>
              <a:rPr sz="900" spc="-5" dirty="0">
                <a:solidFill>
                  <a:srgbClr val="040404"/>
                </a:solidFill>
                <a:latin typeface="Times New Roman"/>
                <a:cs typeface="Times New Roman"/>
              </a:rPr>
              <a:t>dermatology.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914400"/>
            <a:ext cx="2057400" cy="2800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6172200"/>
            <a:ext cx="218694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3886200" y="5562600"/>
            <a:ext cx="37338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Candace Locklear </a:t>
            </a:r>
            <a:r>
              <a:rPr sz="1200" dirty="0">
                <a:solidFill>
                  <a:srgbClr val="040404"/>
                </a:solidFill>
                <a:latin typeface="Times New Roman"/>
                <a:cs typeface="Times New Roman"/>
              </a:rPr>
              <a:t>was </a:t>
            </a:r>
            <a:r>
              <a:rPr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accepted </a:t>
            </a:r>
            <a:r>
              <a:rPr sz="1200" dirty="0">
                <a:solidFill>
                  <a:srgbClr val="040404"/>
                </a:solidFill>
                <a:latin typeface="Times New Roman"/>
                <a:cs typeface="Times New Roman"/>
              </a:rPr>
              <a:t>into the </a:t>
            </a:r>
            <a:r>
              <a:rPr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Physician Assistant Program at Pfeiffer</a:t>
            </a:r>
            <a:r>
              <a:rPr sz="1200" spc="6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40404"/>
                </a:solidFill>
                <a:latin typeface="Times New Roman"/>
                <a:cs typeface="Times New Roman"/>
              </a:rPr>
              <a:t>University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.</a:t>
            </a:r>
            <a:endParaRPr sz="1150" dirty="0">
              <a:latin typeface="Times New Roman"/>
              <a:cs typeface="Times New Roman"/>
            </a:endParaRPr>
          </a:p>
        </p:txBody>
      </p:sp>
      <p:pic>
        <p:nvPicPr>
          <p:cNvPr id="3082" name="Picture 10" descr="No photo description available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38200"/>
            <a:ext cx="3468686" cy="346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9602" y="436880"/>
            <a:ext cx="9144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 </a:t>
            </a:r>
            <a:r>
              <a:rPr sz="1100" spc="55" dirty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sz="1100" spc="1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US" sz="1100" spc="15" dirty="0">
                <a:solidFill>
                  <a:srgbClr val="FFC000"/>
                </a:solidFill>
                <a:latin typeface="Calibri"/>
                <a:cs typeface="Calibri"/>
              </a:rPr>
              <a:t>7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4000" y="8458200"/>
            <a:ext cx="61722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 smtClean="0">
                <a:solidFill>
                  <a:srgbClr val="040404"/>
                </a:solidFill>
                <a:latin typeface="Times New Roman"/>
                <a:cs typeface="Times New Roman"/>
              </a:rPr>
              <a:t>Phoenix </a:t>
            </a:r>
            <a:r>
              <a:rPr sz="1200" spc="-5" dirty="0" smtClean="0">
                <a:solidFill>
                  <a:srgbClr val="040404"/>
                </a:solidFill>
                <a:latin typeface="Times New Roman"/>
                <a:cs typeface="Times New Roman"/>
              </a:rPr>
              <a:t>Locklear was accepted </a:t>
            </a:r>
            <a:r>
              <a:rPr sz="1200" dirty="0" smtClean="0">
                <a:solidFill>
                  <a:srgbClr val="040404"/>
                </a:solidFill>
                <a:latin typeface="Times New Roman"/>
                <a:cs typeface="Times New Roman"/>
              </a:rPr>
              <a:t>into the </a:t>
            </a:r>
            <a:r>
              <a:rPr sz="1200" spc="-5" dirty="0" smtClean="0">
                <a:solidFill>
                  <a:srgbClr val="040404"/>
                </a:solidFill>
                <a:latin typeface="Times New Roman"/>
                <a:cs typeface="Times New Roman"/>
              </a:rPr>
              <a:t>Physician Assistant Program at Methodist</a:t>
            </a:r>
            <a:r>
              <a:rPr sz="1200" spc="60" dirty="0" smtClean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200" spc="-5" dirty="0" smtClean="0">
                <a:solidFill>
                  <a:srgbClr val="040404"/>
                </a:solidFill>
                <a:latin typeface="Times New Roman"/>
                <a:cs typeface="Times New Roman"/>
              </a:rPr>
              <a:t>University</a:t>
            </a:r>
            <a:r>
              <a:rPr sz="1150" spc="-5" dirty="0" smtClean="0">
                <a:solidFill>
                  <a:srgbClr val="040404"/>
                </a:solidFill>
                <a:latin typeface="Times New Roman"/>
                <a:cs typeface="Times New Roman"/>
              </a:rPr>
              <a:t>.</a:t>
            </a: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19400" y="5486400"/>
            <a:ext cx="4056126" cy="26282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914400" y="914400"/>
            <a:ext cx="1733295" cy="32367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343400"/>
            <a:ext cx="33147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ts val="1380"/>
              </a:lnSpc>
              <a:spcBef>
                <a:spcPts val="195"/>
              </a:spcBef>
            </a:pPr>
            <a:r>
              <a:rPr lang="en-US" sz="1200" spc="-5" dirty="0">
                <a:latin typeface="Times New Roman"/>
                <a:cs typeface="Times New Roman"/>
              </a:rPr>
              <a:t>Leyia Bullard Oxendine was accepted </a:t>
            </a:r>
            <a:r>
              <a:rPr lang="en-US" sz="1200" dirty="0">
                <a:latin typeface="Times New Roman"/>
                <a:cs typeface="Times New Roman"/>
              </a:rPr>
              <a:t>in the Physician </a:t>
            </a:r>
            <a:r>
              <a:rPr lang="en-US" sz="1200" spc="-5" dirty="0">
                <a:latin typeface="Times New Roman"/>
                <a:cs typeface="Times New Roman"/>
              </a:rPr>
              <a:t>Assistant Program </a:t>
            </a:r>
            <a:r>
              <a:rPr lang="en-US" sz="1200" dirty="0">
                <a:latin typeface="Times New Roman"/>
                <a:cs typeface="Times New Roman"/>
              </a:rPr>
              <a:t>at </a:t>
            </a:r>
            <a:r>
              <a:rPr lang="en-US" sz="1200" spc="-5" dirty="0">
                <a:latin typeface="Times New Roman"/>
                <a:cs typeface="Times New Roman"/>
              </a:rPr>
              <a:t>Methodist  University.</a:t>
            </a:r>
            <a:endParaRPr lang="en-US" sz="1200" dirty="0">
              <a:latin typeface="Times New Roman"/>
              <a:cs typeface="Times New Roman"/>
            </a:endParaRPr>
          </a:p>
        </p:txBody>
      </p:sp>
      <p:pic>
        <p:nvPicPr>
          <p:cNvPr id="4098" name="Picture 2" descr="PA Ethics Class Methodist University — The Institute of Consultative  Bioethic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14400"/>
            <a:ext cx="2532490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9602" y="436880"/>
            <a:ext cx="9144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 </a:t>
            </a:r>
            <a:r>
              <a:rPr lang="en-US"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18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3575430"/>
            <a:ext cx="5959475" cy="5527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285"/>
              </a:lnSpc>
              <a:spcBef>
                <a:spcPts val="10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1255"/>
              </a:lnSpc>
            </a:pPr>
            <a:r>
              <a:rPr sz="1100" spc="-5" dirty="0">
                <a:latin typeface="Times New Roman"/>
                <a:cs typeface="Times New Roman"/>
              </a:rPr>
              <a:t>Alexis High </a:t>
            </a:r>
            <a:r>
              <a:rPr sz="1100" dirty="0">
                <a:latin typeface="Times New Roman"/>
                <a:cs typeface="Times New Roman"/>
              </a:rPr>
              <a:t>— </a:t>
            </a:r>
            <a:r>
              <a:rPr sz="1100" spc="-5" dirty="0">
                <a:latin typeface="Times New Roman"/>
                <a:cs typeface="Times New Roman"/>
              </a:rPr>
              <a:t>Lexi to her </a:t>
            </a:r>
            <a:r>
              <a:rPr sz="1100" dirty="0">
                <a:latin typeface="Times New Roman"/>
                <a:cs typeface="Times New Roman"/>
              </a:rPr>
              <a:t>friends and </a:t>
            </a:r>
            <a:r>
              <a:rPr sz="1100" spc="-5" dirty="0">
                <a:latin typeface="Times New Roman"/>
                <a:cs typeface="Times New Roman"/>
              </a:rPr>
              <a:t>family </a:t>
            </a:r>
            <a:r>
              <a:rPr sz="1100" dirty="0">
                <a:latin typeface="Times New Roman"/>
                <a:cs typeface="Times New Roman"/>
              </a:rPr>
              <a:t>— has </a:t>
            </a:r>
            <a:r>
              <a:rPr sz="1100" spc="-5" dirty="0">
                <a:latin typeface="Times New Roman"/>
                <a:cs typeface="Times New Roman"/>
              </a:rPr>
              <a:t>always </a:t>
            </a:r>
            <a:r>
              <a:rPr sz="1100" dirty="0">
                <a:latin typeface="Times New Roman"/>
                <a:cs typeface="Times New Roman"/>
              </a:rPr>
              <a:t>had </a:t>
            </a:r>
            <a:r>
              <a:rPr sz="1100" spc="-5" dirty="0">
                <a:latin typeface="Times New Roman"/>
                <a:cs typeface="Times New Roman"/>
              </a:rPr>
              <a:t>lofty goals.</a:t>
            </a:r>
            <a:endParaRPr sz="1100" dirty="0">
              <a:latin typeface="Times New Roman"/>
              <a:cs typeface="Times New Roman"/>
            </a:endParaRPr>
          </a:p>
          <a:p>
            <a:pPr marL="12700" marR="168275">
              <a:lnSpc>
                <a:spcPts val="1260"/>
              </a:lnSpc>
              <a:spcBef>
                <a:spcPts val="60"/>
              </a:spcBef>
            </a:pPr>
            <a:r>
              <a:rPr sz="1100" spc="-5" dirty="0">
                <a:latin typeface="Times New Roman"/>
                <a:cs typeface="Times New Roman"/>
              </a:rPr>
              <a:t>By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time </a:t>
            </a:r>
            <a:r>
              <a:rPr sz="1100" dirty="0">
                <a:latin typeface="Times New Roman"/>
                <a:cs typeface="Times New Roman"/>
              </a:rPr>
              <a:t>she </a:t>
            </a:r>
            <a:r>
              <a:rPr sz="1100" spc="-5" dirty="0">
                <a:latin typeface="Times New Roman"/>
                <a:cs typeface="Times New Roman"/>
              </a:rPr>
              <a:t>was 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-5" dirty="0">
                <a:latin typeface="Times New Roman"/>
                <a:cs typeface="Times New Roman"/>
              </a:rPr>
              <a:t>high school, she </a:t>
            </a:r>
            <a:r>
              <a:rPr sz="1100" dirty="0">
                <a:latin typeface="Times New Roman"/>
                <a:cs typeface="Times New Roman"/>
              </a:rPr>
              <a:t>was </a:t>
            </a:r>
            <a:r>
              <a:rPr sz="1100" spc="-5" dirty="0">
                <a:latin typeface="Times New Roman"/>
                <a:cs typeface="Times New Roman"/>
              </a:rPr>
              <a:t>barrel racing </a:t>
            </a:r>
            <a:r>
              <a:rPr sz="1100" dirty="0">
                <a:latin typeface="Times New Roman"/>
                <a:cs typeface="Times New Roman"/>
              </a:rPr>
              <a:t>horses and </a:t>
            </a:r>
            <a:r>
              <a:rPr sz="1100" spc="-5" dirty="0">
                <a:latin typeface="Times New Roman"/>
                <a:cs typeface="Times New Roman"/>
              </a:rPr>
              <a:t>intent </a:t>
            </a:r>
            <a:r>
              <a:rPr sz="1100" spc="-10" dirty="0">
                <a:latin typeface="Times New Roman"/>
                <a:cs typeface="Times New Roman"/>
              </a:rPr>
              <a:t>on </a:t>
            </a:r>
            <a:r>
              <a:rPr sz="1100" spc="-5" dirty="0">
                <a:latin typeface="Times New Roman"/>
                <a:cs typeface="Times New Roman"/>
              </a:rPr>
              <a:t>becoming </a:t>
            </a:r>
            <a:r>
              <a:rPr sz="1100" dirty="0">
                <a:latin typeface="Times New Roman"/>
                <a:cs typeface="Times New Roman"/>
              </a:rPr>
              <a:t>a large </a:t>
            </a:r>
            <a:r>
              <a:rPr sz="1100" spc="-5" dirty="0">
                <a:latin typeface="Times New Roman"/>
                <a:cs typeface="Times New Roman"/>
              </a:rPr>
              <a:t>animal  veterinarian working with cows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horses.</a:t>
            </a:r>
            <a:endParaRPr sz="1100" dirty="0">
              <a:latin typeface="Times New Roman"/>
              <a:cs typeface="Times New Roman"/>
            </a:endParaRPr>
          </a:p>
          <a:p>
            <a:pPr marL="12700" marR="5080">
              <a:lnSpc>
                <a:spcPts val="1260"/>
              </a:lnSpc>
              <a:spcBef>
                <a:spcPts val="10"/>
              </a:spcBef>
            </a:pPr>
            <a:r>
              <a:rPr sz="1100" spc="-5" dirty="0">
                <a:latin typeface="Times New Roman"/>
                <a:cs typeface="Times New Roman"/>
              </a:rPr>
              <a:t>Now, 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-5" dirty="0">
                <a:latin typeface="Times New Roman"/>
                <a:cs typeface="Times New Roman"/>
              </a:rPr>
              <a:t>addition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5" dirty="0">
                <a:latin typeface="Times New Roman"/>
                <a:cs typeface="Times New Roman"/>
              </a:rPr>
              <a:t>being part </a:t>
            </a:r>
            <a:r>
              <a:rPr sz="1100" dirty="0">
                <a:latin typeface="Times New Roman"/>
                <a:cs typeface="Times New Roman"/>
              </a:rPr>
              <a:t>of the NC </a:t>
            </a:r>
            <a:r>
              <a:rPr sz="1100" spc="-5" dirty="0">
                <a:latin typeface="Times New Roman"/>
                <a:cs typeface="Times New Roman"/>
              </a:rPr>
              <a:t>State College </a:t>
            </a:r>
            <a:r>
              <a:rPr sz="1100" dirty="0">
                <a:latin typeface="Times New Roman"/>
                <a:cs typeface="Times New Roman"/>
              </a:rPr>
              <a:t>of </a:t>
            </a:r>
            <a:r>
              <a:rPr sz="1100" spc="-5" dirty="0">
                <a:latin typeface="Times New Roman"/>
                <a:cs typeface="Times New Roman"/>
              </a:rPr>
              <a:t>Veterinary Medicine’s incoming </a:t>
            </a:r>
            <a:r>
              <a:rPr sz="1100" dirty="0">
                <a:latin typeface="Times New Roman"/>
                <a:cs typeface="Times New Roman"/>
              </a:rPr>
              <a:t>class </a:t>
            </a:r>
            <a:r>
              <a:rPr sz="1100" spc="-5" dirty="0">
                <a:latin typeface="Times New Roman"/>
                <a:cs typeface="Times New Roman"/>
              </a:rPr>
              <a:t>of </a:t>
            </a:r>
            <a:r>
              <a:rPr sz="1100" dirty="0">
                <a:latin typeface="Times New Roman"/>
                <a:cs typeface="Times New Roman"/>
              </a:rPr>
              <a:t>2025,  she </a:t>
            </a:r>
            <a:r>
              <a:rPr sz="1100" spc="-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first graduate </a:t>
            </a:r>
            <a:r>
              <a:rPr sz="1100" dirty="0">
                <a:latin typeface="Times New Roman"/>
                <a:cs typeface="Times New Roman"/>
              </a:rPr>
              <a:t>of a joint </a:t>
            </a:r>
            <a:r>
              <a:rPr sz="1100" spc="-5" dirty="0">
                <a:latin typeface="Times New Roman"/>
                <a:cs typeface="Times New Roman"/>
              </a:rPr>
              <a:t>agreement with the </a:t>
            </a:r>
            <a:r>
              <a:rPr sz="1100" dirty="0">
                <a:latin typeface="Times New Roman"/>
                <a:cs typeface="Times New Roman"/>
              </a:rPr>
              <a:t>University of </a:t>
            </a:r>
            <a:r>
              <a:rPr sz="1100" spc="-5" dirty="0">
                <a:latin typeface="Times New Roman"/>
                <a:cs typeface="Times New Roman"/>
              </a:rPr>
              <a:t>North Carolina </a:t>
            </a:r>
            <a:r>
              <a:rPr sz="1100" dirty="0">
                <a:latin typeface="Times New Roman"/>
                <a:cs typeface="Times New Roman"/>
              </a:rPr>
              <a:t>at </a:t>
            </a:r>
            <a:r>
              <a:rPr sz="1100" spc="-5" dirty="0">
                <a:latin typeface="Times New Roman"/>
                <a:cs typeface="Times New Roman"/>
              </a:rPr>
              <a:t>Pembroke </a:t>
            </a:r>
            <a:r>
              <a:rPr sz="1100" dirty="0">
                <a:latin typeface="Times New Roman"/>
                <a:cs typeface="Times New Roman"/>
              </a:rPr>
              <a:t>to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provide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sz="1100" dirty="0">
                <a:latin typeface="Times New Roman"/>
                <a:cs typeface="Times New Roman"/>
              </a:rPr>
              <a:t>access to </a:t>
            </a:r>
            <a:r>
              <a:rPr sz="1100" spc="-5" dirty="0">
                <a:latin typeface="Times New Roman"/>
                <a:cs typeface="Times New Roman"/>
              </a:rPr>
              <a:t>the CVM </a:t>
            </a:r>
            <a:r>
              <a:rPr sz="1100" dirty="0">
                <a:latin typeface="Times New Roman"/>
                <a:cs typeface="Times New Roman"/>
              </a:rPr>
              <a:t>for </a:t>
            </a:r>
            <a:r>
              <a:rPr sz="1100" spc="-5" dirty="0">
                <a:latin typeface="Times New Roman"/>
                <a:cs typeface="Times New Roman"/>
              </a:rPr>
              <a:t>their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students.</a:t>
            </a:r>
            <a:endParaRPr sz="1100" dirty="0">
              <a:latin typeface="Times New Roman"/>
              <a:cs typeface="Times New Roman"/>
            </a:endParaRPr>
          </a:p>
          <a:p>
            <a:pPr marL="12700" marR="409575">
              <a:lnSpc>
                <a:spcPts val="1270"/>
              </a:lnSpc>
              <a:spcBef>
                <a:spcPts val="55"/>
              </a:spcBef>
            </a:pPr>
            <a:r>
              <a:rPr sz="1100" dirty="0">
                <a:latin typeface="Times New Roman"/>
                <a:cs typeface="Times New Roman"/>
              </a:rPr>
              <a:t>“I’m </a:t>
            </a:r>
            <a:r>
              <a:rPr sz="1100" spc="-5" dirty="0">
                <a:latin typeface="Times New Roman"/>
                <a:cs typeface="Times New Roman"/>
              </a:rPr>
              <a:t>very grateful </a:t>
            </a:r>
            <a:r>
              <a:rPr sz="1100" dirty="0">
                <a:latin typeface="Times New Roman"/>
                <a:cs typeface="Times New Roman"/>
              </a:rPr>
              <a:t>for the </a:t>
            </a:r>
            <a:r>
              <a:rPr sz="1100" spc="-5" dirty="0">
                <a:latin typeface="Times New Roman"/>
                <a:cs typeface="Times New Roman"/>
              </a:rPr>
              <a:t>access program,” </a:t>
            </a:r>
            <a:r>
              <a:rPr sz="1100" dirty="0">
                <a:latin typeface="Times New Roman"/>
                <a:cs typeface="Times New Roman"/>
              </a:rPr>
              <a:t>she </a:t>
            </a:r>
            <a:r>
              <a:rPr sz="1100" spc="-5" dirty="0">
                <a:latin typeface="Times New Roman"/>
                <a:cs typeface="Times New Roman"/>
              </a:rPr>
              <a:t>says. “It’s </a:t>
            </a:r>
            <a:r>
              <a:rPr sz="1100" dirty="0">
                <a:latin typeface="Times New Roman"/>
                <a:cs typeface="Times New Roman"/>
              </a:rPr>
              <a:t>very </a:t>
            </a:r>
            <a:r>
              <a:rPr sz="1100" spc="-5" dirty="0">
                <a:latin typeface="Times New Roman"/>
                <a:cs typeface="Times New Roman"/>
              </a:rPr>
              <a:t>exciting. </a:t>
            </a:r>
            <a:r>
              <a:rPr sz="1100" spc="-10" dirty="0">
                <a:latin typeface="Times New Roman"/>
                <a:cs typeface="Times New Roman"/>
              </a:rPr>
              <a:t>It </a:t>
            </a:r>
            <a:r>
              <a:rPr sz="1100" spc="-5" dirty="0">
                <a:latin typeface="Times New Roman"/>
                <a:cs typeface="Times New Roman"/>
              </a:rPr>
              <a:t>seems kind </a:t>
            </a:r>
            <a:r>
              <a:rPr sz="1100" dirty="0">
                <a:latin typeface="Times New Roman"/>
                <a:cs typeface="Times New Roman"/>
              </a:rPr>
              <a:t>of </a:t>
            </a:r>
            <a:r>
              <a:rPr sz="1100" spc="-5" dirty="0">
                <a:latin typeface="Times New Roman"/>
                <a:cs typeface="Times New Roman"/>
              </a:rPr>
              <a:t>surreal.”  </a:t>
            </a:r>
            <a:r>
              <a:rPr sz="1100" spc="-10" dirty="0">
                <a:latin typeface="Times New Roman"/>
                <a:cs typeface="Times New Roman"/>
              </a:rPr>
              <a:t>In </a:t>
            </a:r>
            <a:r>
              <a:rPr sz="1100" dirty="0">
                <a:latin typeface="Times New Roman"/>
                <a:cs typeface="Times New Roman"/>
              </a:rPr>
              <a:t>2017 the two </a:t>
            </a:r>
            <a:r>
              <a:rPr sz="1100" spc="-5" dirty="0">
                <a:latin typeface="Times New Roman"/>
                <a:cs typeface="Times New Roman"/>
              </a:rPr>
              <a:t>schools established the </a:t>
            </a:r>
            <a:r>
              <a:rPr sz="1100" dirty="0">
                <a:latin typeface="Times New Roman"/>
                <a:cs typeface="Times New Roman"/>
              </a:rPr>
              <a:t>University of </a:t>
            </a:r>
            <a:r>
              <a:rPr sz="1100" spc="-5" dirty="0">
                <a:latin typeface="Times New Roman"/>
                <a:cs typeface="Times New Roman"/>
              </a:rPr>
              <a:t>North Carolina </a:t>
            </a:r>
            <a:r>
              <a:rPr sz="1100" dirty="0">
                <a:latin typeface="Times New Roman"/>
                <a:cs typeface="Times New Roman"/>
              </a:rPr>
              <a:t>System Veterinary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Education</a:t>
            </a:r>
            <a:endParaRPr sz="1100" dirty="0">
              <a:latin typeface="Times New Roman"/>
              <a:cs typeface="Times New Roman"/>
            </a:endParaRPr>
          </a:p>
          <a:p>
            <a:pPr marL="12700" marR="15875">
              <a:lnSpc>
                <a:spcPts val="1260"/>
              </a:lnSpc>
            </a:pPr>
            <a:r>
              <a:rPr sz="1100" dirty="0">
                <a:latin typeface="Times New Roman"/>
                <a:cs typeface="Times New Roman"/>
              </a:rPr>
              <a:t>Access </a:t>
            </a:r>
            <a:r>
              <a:rPr sz="1100" spc="-5" dirty="0">
                <a:latin typeface="Times New Roman"/>
                <a:cs typeface="Times New Roman"/>
              </a:rPr>
              <a:t>(UNC-SVEA) program. </a:t>
            </a:r>
            <a:r>
              <a:rPr sz="1100" spc="-10" dirty="0">
                <a:latin typeface="Times New Roman"/>
                <a:cs typeface="Times New Roman"/>
              </a:rPr>
              <a:t>Its </a:t>
            </a:r>
            <a:r>
              <a:rPr sz="1100" dirty="0">
                <a:latin typeface="Times New Roman"/>
                <a:cs typeface="Times New Roman"/>
              </a:rPr>
              <a:t>purpose </a:t>
            </a:r>
            <a:r>
              <a:rPr sz="1100" spc="-5" dirty="0">
                <a:latin typeface="Times New Roman"/>
                <a:cs typeface="Times New Roman"/>
              </a:rPr>
              <a:t>is to </a:t>
            </a:r>
            <a:r>
              <a:rPr sz="1100" spc="-10" dirty="0">
                <a:latin typeface="Times New Roman"/>
                <a:cs typeface="Times New Roman"/>
              </a:rPr>
              <a:t>make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5" dirty="0">
                <a:latin typeface="Times New Roman"/>
                <a:cs typeface="Times New Roman"/>
              </a:rPr>
              <a:t>pathway </a:t>
            </a:r>
            <a:r>
              <a:rPr sz="1100" dirty="0">
                <a:latin typeface="Times New Roman"/>
                <a:cs typeface="Times New Roman"/>
              </a:rPr>
              <a:t>to a </a:t>
            </a:r>
            <a:r>
              <a:rPr sz="1100" spc="-5" dirty="0">
                <a:latin typeface="Times New Roman"/>
                <a:cs typeface="Times New Roman"/>
              </a:rPr>
              <a:t>degree in veterinary </a:t>
            </a:r>
            <a:r>
              <a:rPr sz="1100" dirty="0">
                <a:latin typeface="Times New Roman"/>
                <a:cs typeface="Times New Roman"/>
              </a:rPr>
              <a:t>medicine </a:t>
            </a:r>
            <a:r>
              <a:rPr sz="1100" spc="-5" dirty="0">
                <a:latin typeface="Times New Roman"/>
                <a:cs typeface="Times New Roman"/>
              </a:rPr>
              <a:t>more  accessible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5" dirty="0">
                <a:latin typeface="Times New Roman"/>
                <a:cs typeface="Times New Roman"/>
              </a:rPr>
              <a:t>minority students and students from </a:t>
            </a:r>
            <a:r>
              <a:rPr sz="1100" dirty="0">
                <a:latin typeface="Times New Roman"/>
                <a:cs typeface="Times New Roman"/>
              </a:rPr>
              <a:t>rural </a:t>
            </a:r>
            <a:r>
              <a:rPr sz="1100" spc="-5" dirty="0">
                <a:latin typeface="Times New Roman"/>
                <a:cs typeface="Times New Roman"/>
              </a:rPr>
              <a:t>backgrounds.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5" dirty="0">
                <a:latin typeface="Times New Roman"/>
                <a:cs typeface="Times New Roman"/>
              </a:rPr>
              <a:t>large portion </a:t>
            </a:r>
            <a:r>
              <a:rPr sz="1100" dirty="0">
                <a:latin typeface="Times New Roman"/>
                <a:cs typeface="Times New Roman"/>
              </a:rPr>
              <a:t>of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UNC-Pembroke’s</a:t>
            </a:r>
            <a:endParaRPr sz="1100" dirty="0">
              <a:latin typeface="Times New Roman"/>
              <a:cs typeface="Times New Roman"/>
            </a:endParaRPr>
          </a:p>
          <a:p>
            <a:pPr marL="12700" marR="512445">
              <a:lnSpc>
                <a:spcPts val="1260"/>
              </a:lnSpc>
              <a:spcBef>
                <a:spcPts val="10"/>
              </a:spcBef>
            </a:pPr>
            <a:r>
              <a:rPr sz="1100" dirty="0">
                <a:latin typeface="Times New Roman"/>
                <a:cs typeface="Times New Roman"/>
              </a:rPr>
              <a:t>student </a:t>
            </a:r>
            <a:r>
              <a:rPr sz="1100" spc="-5" dirty="0">
                <a:latin typeface="Times New Roman"/>
                <a:cs typeface="Times New Roman"/>
              </a:rPr>
              <a:t>body identifies as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5" dirty="0">
                <a:latin typeface="Times New Roman"/>
                <a:cs typeface="Times New Roman"/>
              </a:rPr>
              <a:t>minority. According </a:t>
            </a:r>
            <a:r>
              <a:rPr sz="1100" dirty="0">
                <a:latin typeface="Times New Roman"/>
                <a:cs typeface="Times New Roman"/>
              </a:rPr>
              <a:t>to the </a:t>
            </a:r>
            <a:r>
              <a:rPr sz="1100" spc="-5" dirty="0">
                <a:latin typeface="Times New Roman"/>
                <a:cs typeface="Times New Roman"/>
              </a:rPr>
              <a:t>university, </a:t>
            </a:r>
            <a:r>
              <a:rPr sz="1100" dirty="0">
                <a:latin typeface="Times New Roman"/>
                <a:cs typeface="Times New Roman"/>
              </a:rPr>
              <a:t>31% identify as </a:t>
            </a:r>
            <a:r>
              <a:rPr sz="1100" spc="-5" dirty="0">
                <a:latin typeface="Times New Roman"/>
                <a:cs typeface="Times New Roman"/>
              </a:rPr>
              <a:t>Black, </a:t>
            </a:r>
            <a:r>
              <a:rPr sz="1100" dirty="0">
                <a:latin typeface="Times New Roman"/>
                <a:cs typeface="Times New Roman"/>
              </a:rPr>
              <a:t>13% as  </a:t>
            </a:r>
            <a:r>
              <a:rPr sz="1100" spc="-5" dirty="0">
                <a:latin typeface="Times New Roman"/>
                <a:cs typeface="Times New Roman"/>
              </a:rPr>
              <a:t>American Indian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5" dirty="0">
                <a:latin typeface="Times New Roman"/>
                <a:cs typeface="Times New Roman"/>
              </a:rPr>
              <a:t>8% as Hispanic or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Latino.</a:t>
            </a:r>
            <a:endParaRPr sz="1100" dirty="0">
              <a:latin typeface="Times New Roman"/>
              <a:cs typeface="Times New Roman"/>
            </a:endParaRPr>
          </a:p>
          <a:p>
            <a:pPr marL="12700" marR="169545">
              <a:lnSpc>
                <a:spcPts val="1260"/>
              </a:lnSpc>
              <a:spcBef>
                <a:spcPts val="15"/>
              </a:spcBef>
            </a:pP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program identifies undergraduate students at UNC-Pembroke </a:t>
            </a:r>
            <a:r>
              <a:rPr sz="1100" dirty="0">
                <a:latin typeface="Times New Roman"/>
                <a:cs typeface="Times New Roman"/>
              </a:rPr>
              <a:t>who </a:t>
            </a:r>
            <a:r>
              <a:rPr sz="1100" spc="-5" dirty="0">
                <a:latin typeface="Times New Roman"/>
                <a:cs typeface="Times New Roman"/>
              </a:rPr>
              <a:t>have </a:t>
            </a:r>
            <a:r>
              <a:rPr sz="1100" dirty="0">
                <a:latin typeface="Times New Roman"/>
                <a:cs typeface="Times New Roman"/>
              </a:rPr>
              <a:t>been </a:t>
            </a:r>
            <a:r>
              <a:rPr sz="1100" spc="-5" dirty="0">
                <a:latin typeface="Times New Roman"/>
                <a:cs typeface="Times New Roman"/>
              </a:rPr>
              <a:t>selected to attend the  </a:t>
            </a:r>
            <a:r>
              <a:rPr sz="1100" dirty="0">
                <a:latin typeface="Times New Roman"/>
                <a:cs typeface="Times New Roman"/>
              </a:rPr>
              <a:t>CVM </a:t>
            </a:r>
            <a:r>
              <a:rPr sz="1100" spc="-5" dirty="0">
                <a:latin typeface="Times New Roman"/>
                <a:cs typeface="Times New Roman"/>
              </a:rPr>
              <a:t>once </a:t>
            </a:r>
            <a:r>
              <a:rPr sz="1100" dirty="0">
                <a:latin typeface="Times New Roman"/>
                <a:cs typeface="Times New Roman"/>
              </a:rPr>
              <a:t>an </a:t>
            </a:r>
            <a:r>
              <a:rPr sz="1100" spc="-5" dirty="0">
                <a:latin typeface="Times New Roman"/>
                <a:cs typeface="Times New Roman"/>
              </a:rPr>
              <a:t>undergraduate degree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-5" dirty="0">
                <a:latin typeface="Times New Roman"/>
                <a:cs typeface="Times New Roman"/>
              </a:rPr>
              <a:t>completed, provided </a:t>
            </a:r>
            <a:r>
              <a:rPr sz="1100" dirty="0">
                <a:latin typeface="Times New Roman"/>
                <a:cs typeface="Times New Roman"/>
              </a:rPr>
              <a:t>they </a:t>
            </a:r>
            <a:r>
              <a:rPr sz="1100" spc="-5" dirty="0">
                <a:latin typeface="Times New Roman"/>
                <a:cs typeface="Times New Roman"/>
              </a:rPr>
              <a:t>meet academic and </a:t>
            </a:r>
            <a:r>
              <a:rPr sz="1100" dirty="0">
                <a:latin typeface="Times New Roman"/>
                <a:cs typeface="Times New Roman"/>
              </a:rPr>
              <a:t>extracurricular  </a:t>
            </a:r>
            <a:r>
              <a:rPr sz="1100" spc="-5" dirty="0">
                <a:latin typeface="Times New Roman"/>
                <a:cs typeface="Times New Roman"/>
              </a:rPr>
              <a:t>criteria specified 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-5" dirty="0">
                <a:latin typeface="Times New Roman"/>
                <a:cs typeface="Times New Roman"/>
              </a:rPr>
              <a:t>the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agreement.</a:t>
            </a:r>
            <a:endParaRPr sz="1100" dirty="0">
              <a:latin typeface="Times New Roman"/>
              <a:cs typeface="Times New Roman"/>
            </a:endParaRPr>
          </a:p>
          <a:p>
            <a:pPr marL="12700" marR="199390">
              <a:lnSpc>
                <a:spcPts val="1260"/>
              </a:lnSpc>
              <a:spcBef>
                <a:spcPts val="15"/>
              </a:spcBef>
            </a:pPr>
            <a:r>
              <a:rPr sz="1100" spc="-5" dirty="0">
                <a:latin typeface="Times New Roman"/>
                <a:cs typeface="Times New Roman"/>
              </a:rPr>
              <a:t>Up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5" dirty="0">
                <a:latin typeface="Times New Roman"/>
                <a:cs typeface="Times New Roman"/>
              </a:rPr>
              <a:t>two students and </a:t>
            </a:r>
            <a:r>
              <a:rPr sz="1100" dirty="0">
                <a:latin typeface="Times New Roman"/>
                <a:cs typeface="Times New Roman"/>
              </a:rPr>
              <a:t>one </a:t>
            </a:r>
            <a:r>
              <a:rPr sz="1100" spc="-5" dirty="0">
                <a:latin typeface="Times New Roman"/>
                <a:cs typeface="Times New Roman"/>
              </a:rPr>
              <a:t>alternate from </a:t>
            </a:r>
            <a:r>
              <a:rPr sz="1100" dirty="0">
                <a:latin typeface="Times New Roman"/>
                <a:cs typeface="Times New Roman"/>
              </a:rPr>
              <a:t>each </a:t>
            </a:r>
            <a:r>
              <a:rPr sz="1100" spc="-5" dirty="0">
                <a:latin typeface="Times New Roman"/>
                <a:cs typeface="Times New Roman"/>
              </a:rPr>
              <a:t>entering </a:t>
            </a:r>
            <a:r>
              <a:rPr sz="1100" dirty="0">
                <a:latin typeface="Times New Roman"/>
                <a:cs typeface="Times New Roman"/>
              </a:rPr>
              <a:t>first-year </a:t>
            </a:r>
            <a:r>
              <a:rPr sz="1100" spc="-5" dirty="0">
                <a:latin typeface="Times New Roman"/>
                <a:cs typeface="Times New Roman"/>
              </a:rPr>
              <a:t>class </a:t>
            </a:r>
            <a:r>
              <a:rPr sz="1100" dirty="0">
                <a:latin typeface="Times New Roman"/>
                <a:cs typeface="Times New Roman"/>
              </a:rPr>
              <a:t>in the </a:t>
            </a:r>
            <a:r>
              <a:rPr sz="1100" spc="-5" dirty="0">
                <a:latin typeface="Times New Roman"/>
                <a:cs typeface="Times New Roman"/>
              </a:rPr>
              <a:t>UNC-Pembroke </a:t>
            </a:r>
            <a:r>
              <a:rPr sz="1100" dirty="0">
                <a:latin typeface="Times New Roman"/>
                <a:cs typeface="Times New Roman"/>
              </a:rPr>
              <a:t>biology  </a:t>
            </a:r>
            <a:r>
              <a:rPr sz="1100" spc="-5" dirty="0">
                <a:latin typeface="Times New Roman"/>
                <a:cs typeface="Times New Roman"/>
              </a:rPr>
              <a:t>program </a:t>
            </a:r>
            <a:r>
              <a:rPr sz="1100" dirty="0">
                <a:latin typeface="Times New Roman"/>
                <a:cs typeface="Times New Roman"/>
              </a:rPr>
              <a:t>can be </a:t>
            </a:r>
            <a:r>
              <a:rPr sz="1100" spc="-5" dirty="0">
                <a:latin typeface="Times New Roman"/>
                <a:cs typeface="Times New Roman"/>
              </a:rPr>
              <a:t>selected for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program.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5" dirty="0">
                <a:latin typeface="Times New Roman"/>
                <a:cs typeface="Times New Roman"/>
              </a:rPr>
              <a:t>selection committee from </a:t>
            </a:r>
            <a:r>
              <a:rPr sz="1100" dirty="0">
                <a:latin typeface="Times New Roman"/>
                <a:cs typeface="Times New Roman"/>
              </a:rPr>
              <a:t>both </a:t>
            </a:r>
            <a:r>
              <a:rPr sz="1100" spc="-5" dirty="0">
                <a:latin typeface="Times New Roman"/>
                <a:cs typeface="Times New Roman"/>
              </a:rPr>
              <a:t>schools approves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the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sz="1100" spc="-5" dirty="0">
                <a:latin typeface="Times New Roman"/>
                <a:cs typeface="Times New Roman"/>
              </a:rPr>
              <a:t>participants </a:t>
            </a:r>
            <a:r>
              <a:rPr sz="1100" dirty="0">
                <a:latin typeface="Times New Roman"/>
                <a:cs typeface="Times New Roman"/>
              </a:rPr>
              <a:t>and reviews </a:t>
            </a:r>
            <a:r>
              <a:rPr sz="1100" spc="-5" dirty="0">
                <a:latin typeface="Times New Roman"/>
                <a:cs typeface="Times New Roman"/>
              </a:rPr>
              <a:t>their continued eligibility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5" dirty="0">
                <a:latin typeface="Times New Roman"/>
                <a:cs typeface="Times New Roman"/>
              </a:rPr>
              <a:t>remain 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-5" dirty="0">
                <a:latin typeface="Times New Roman"/>
                <a:cs typeface="Times New Roman"/>
              </a:rPr>
              <a:t>the program </a:t>
            </a:r>
            <a:r>
              <a:rPr sz="1100" dirty="0">
                <a:latin typeface="Times New Roman"/>
                <a:cs typeface="Times New Roman"/>
              </a:rPr>
              <a:t>each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semester.</a:t>
            </a:r>
          </a:p>
          <a:p>
            <a:pPr marL="12700" marR="187960">
              <a:lnSpc>
                <a:spcPts val="1260"/>
              </a:lnSpc>
              <a:spcBef>
                <a:spcPts val="60"/>
              </a:spcBef>
            </a:pPr>
            <a:r>
              <a:rPr sz="1100" spc="-5" dirty="0">
                <a:latin typeface="Times New Roman"/>
                <a:cs typeface="Times New Roman"/>
              </a:rPr>
              <a:t>This agreement </a:t>
            </a:r>
            <a:r>
              <a:rPr sz="1100" dirty="0">
                <a:latin typeface="Times New Roman"/>
                <a:cs typeface="Times New Roman"/>
              </a:rPr>
              <a:t>is the </a:t>
            </a:r>
            <a:r>
              <a:rPr sz="1100" spc="-5" dirty="0">
                <a:latin typeface="Times New Roman"/>
                <a:cs typeface="Times New Roman"/>
              </a:rPr>
              <a:t>first </a:t>
            </a:r>
            <a:r>
              <a:rPr sz="1100" dirty="0">
                <a:latin typeface="Times New Roman"/>
                <a:cs typeface="Times New Roman"/>
              </a:rPr>
              <a:t>of </a:t>
            </a:r>
            <a:r>
              <a:rPr sz="1100" spc="-5" dirty="0">
                <a:latin typeface="Times New Roman"/>
                <a:cs typeface="Times New Roman"/>
              </a:rPr>
              <a:t>its kind </a:t>
            </a:r>
            <a:r>
              <a:rPr sz="1100" dirty="0">
                <a:latin typeface="Times New Roman"/>
                <a:cs typeface="Times New Roman"/>
              </a:rPr>
              <a:t>in the </a:t>
            </a:r>
            <a:r>
              <a:rPr sz="1100" spc="-5" dirty="0">
                <a:latin typeface="Times New Roman"/>
                <a:cs typeface="Times New Roman"/>
              </a:rPr>
              <a:t>UNC system, with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goal </a:t>
            </a:r>
            <a:r>
              <a:rPr sz="1100" dirty="0">
                <a:latin typeface="Times New Roman"/>
                <a:cs typeface="Times New Roman"/>
              </a:rPr>
              <a:t>of </a:t>
            </a:r>
            <a:r>
              <a:rPr sz="1100" spc="-5" dirty="0">
                <a:latin typeface="Times New Roman"/>
                <a:cs typeface="Times New Roman"/>
              </a:rPr>
              <a:t>expanding </a:t>
            </a:r>
            <a:r>
              <a:rPr sz="1100" dirty="0">
                <a:latin typeface="Times New Roman"/>
                <a:cs typeface="Times New Roman"/>
              </a:rPr>
              <a:t>it to </a:t>
            </a:r>
            <a:r>
              <a:rPr sz="1100" spc="-5" dirty="0">
                <a:latin typeface="Times New Roman"/>
                <a:cs typeface="Times New Roman"/>
              </a:rPr>
              <a:t>include other  rural UNC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campuses.</a:t>
            </a:r>
            <a:endParaRPr sz="1100" dirty="0">
              <a:latin typeface="Times New Roman"/>
              <a:cs typeface="Times New Roman"/>
            </a:endParaRPr>
          </a:p>
          <a:p>
            <a:pPr marL="12700" marR="131445">
              <a:lnSpc>
                <a:spcPts val="1260"/>
              </a:lnSpc>
              <a:spcBef>
                <a:spcPts val="15"/>
              </a:spcBef>
            </a:pPr>
            <a:r>
              <a:rPr sz="1100" dirty="0">
                <a:latin typeface="Times New Roman"/>
                <a:cs typeface="Times New Roman"/>
              </a:rPr>
              <a:t>“I’m delighted </a:t>
            </a:r>
            <a:r>
              <a:rPr sz="1100" spc="-5" dirty="0">
                <a:latin typeface="Times New Roman"/>
                <a:cs typeface="Times New Roman"/>
              </a:rPr>
              <a:t>that this program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-5" dirty="0">
                <a:latin typeface="Times New Roman"/>
                <a:cs typeface="Times New Roman"/>
              </a:rPr>
              <a:t>starting </a:t>
            </a:r>
            <a:r>
              <a:rPr sz="1100" dirty="0">
                <a:latin typeface="Times New Roman"/>
                <a:cs typeface="Times New Roman"/>
              </a:rPr>
              <a:t>to come to </a:t>
            </a:r>
            <a:r>
              <a:rPr sz="1100" spc="-5" dirty="0">
                <a:latin typeface="Times New Roman"/>
                <a:cs typeface="Times New Roman"/>
              </a:rPr>
              <a:t>fruition,” says CVM Dean Paul Lunn. “This  college needs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5" dirty="0">
                <a:latin typeface="Times New Roman"/>
                <a:cs typeface="Times New Roman"/>
              </a:rPr>
              <a:t>represent the whole state. </a:t>
            </a:r>
            <a:r>
              <a:rPr sz="1100" dirty="0">
                <a:latin typeface="Times New Roman"/>
                <a:cs typeface="Times New Roman"/>
              </a:rPr>
              <a:t>I hope this </a:t>
            </a:r>
            <a:r>
              <a:rPr sz="1100" spc="-5" dirty="0">
                <a:latin typeface="Times New Roman"/>
                <a:cs typeface="Times New Roman"/>
              </a:rPr>
              <a:t>is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beginning </a:t>
            </a:r>
            <a:r>
              <a:rPr sz="1100" dirty="0">
                <a:latin typeface="Times New Roman"/>
                <a:cs typeface="Times New Roman"/>
              </a:rPr>
              <a:t>of a </a:t>
            </a:r>
            <a:r>
              <a:rPr sz="1100" spc="-5" dirty="0">
                <a:latin typeface="Times New Roman"/>
                <a:cs typeface="Times New Roman"/>
              </a:rPr>
              <a:t>growing </a:t>
            </a:r>
            <a:r>
              <a:rPr sz="1100" dirty="0">
                <a:latin typeface="Times New Roman"/>
                <a:cs typeface="Times New Roman"/>
              </a:rPr>
              <a:t>relationship </a:t>
            </a:r>
            <a:r>
              <a:rPr sz="1100" spc="-5" dirty="0">
                <a:latin typeface="Times New Roman"/>
                <a:cs typeface="Times New Roman"/>
              </a:rPr>
              <a:t>with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all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1210"/>
              </a:lnSpc>
            </a:pPr>
            <a:r>
              <a:rPr sz="1100" dirty="0">
                <a:latin typeface="Times New Roman"/>
                <a:cs typeface="Times New Roman"/>
              </a:rPr>
              <a:t>regions </a:t>
            </a:r>
            <a:r>
              <a:rPr sz="1100" spc="-5" dirty="0">
                <a:latin typeface="Times New Roman"/>
                <a:cs typeface="Times New Roman"/>
              </a:rPr>
              <a:t>of our state assuring </a:t>
            </a:r>
            <a:r>
              <a:rPr sz="1100" dirty="0">
                <a:latin typeface="Times New Roman"/>
                <a:cs typeface="Times New Roman"/>
              </a:rPr>
              <a:t>access for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all.</a:t>
            </a:r>
            <a:endParaRPr sz="1100" dirty="0">
              <a:latin typeface="Times New Roman"/>
              <a:cs typeface="Times New Roman"/>
            </a:endParaRPr>
          </a:p>
          <a:p>
            <a:pPr marL="12700" marR="33020">
              <a:lnSpc>
                <a:spcPts val="1260"/>
              </a:lnSpc>
              <a:spcBef>
                <a:spcPts val="60"/>
              </a:spcBef>
            </a:pPr>
            <a:r>
              <a:rPr sz="1100" dirty="0">
                <a:latin typeface="Times New Roman"/>
                <a:cs typeface="Times New Roman"/>
              </a:rPr>
              <a:t>“You’re </a:t>
            </a:r>
            <a:r>
              <a:rPr sz="1100" spc="-5" dirty="0">
                <a:latin typeface="Times New Roman"/>
                <a:cs typeface="Times New Roman"/>
              </a:rPr>
              <a:t>failing 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-5" dirty="0">
                <a:latin typeface="Times New Roman"/>
                <a:cs typeface="Times New Roman"/>
              </a:rPr>
              <a:t>your responsibility if you don’t provide the opportunity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5" dirty="0">
                <a:latin typeface="Times New Roman"/>
                <a:cs typeface="Times New Roman"/>
              </a:rPr>
              <a:t>get </a:t>
            </a:r>
            <a:r>
              <a:rPr sz="1100" dirty="0">
                <a:latin typeface="Times New Roman"/>
                <a:cs typeface="Times New Roman"/>
              </a:rPr>
              <a:t>a veterinary </a:t>
            </a:r>
            <a:r>
              <a:rPr sz="1100" spc="-5" dirty="0">
                <a:latin typeface="Times New Roman"/>
                <a:cs typeface="Times New Roman"/>
              </a:rPr>
              <a:t>education </a:t>
            </a:r>
            <a:r>
              <a:rPr sz="1100" dirty="0">
                <a:latin typeface="Times New Roman"/>
                <a:cs typeface="Times New Roman"/>
              </a:rPr>
              <a:t>to  a </a:t>
            </a:r>
            <a:r>
              <a:rPr sz="1100" spc="-5" dirty="0">
                <a:latin typeface="Times New Roman"/>
                <a:cs typeface="Times New Roman"/>
              </a:rPr>
              <a:t>broad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5" dirty="0">
                <a:latin typeface="Times New Roman"/>
                <a:cs typeface="Times New Roman"/>
              </a:rPr>
              <a:t>diverse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population.”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1215"/>
              </a:lnSpc>
            </a:pPr>
            <a:r>
              <a:rPr sz="1100" spc="-5" dirty="0">
                <a:latin typeface="Times New Roman"/>
                <a:cs typeface="Times New Roman"/>
              </a:rPr>
              <a:t>Alexis High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1265"/>
              </a:lnSpc>
            </a:pPr>
            <a:r>
              <a:rPr sz="1100" spc="-5" dirty="0">
                <a:latin typeface="Times New Roman"/>
                <a:cs typeface="Times New Roman"/>
              </a:rPr>
              <a:t>High grew </a:t>
            </a:r>
            <a:r>
              <a:rPr sz="1100" dirty="0">
                <a:latin typeface="Times New Roman"/>
                <a:cs typeface="Times New Roman"/>
              </a:rPr>
              <a:t>up on a farm in Scotland </a:t>
            </a:r>
            <a:r>
              <a:rPr sz="1100" spc="-5" dirty="0">
                <a:latin typeface="Times New Roman"/>
                <a:cs typeface="Times New Roman"/>
              </a:rPr>
              <a:t>County. Submitted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photo.</a:t>
            </a:r>
            <a:endParaRPr sz="1100" dirty="0">
              <a:latin typeface="Times New Roman"/>
              <a:cs typeface="Times New Roman"/>
            </a:endParaRPr>
          </a:p>
          <a:p>
            <a:pPr marL="12700" marR="27940">
              <a:lnSpc>
                <a:spcPts val="1260"/>
              </a:lnSpc>
              <a:spcBef>
                <a:spcPts val="70"/>
              </a:spcBef>
            </a:pPr>
            <a:r>
              <a:rPr sz="1100" spc="-5" dirty="0">
                <a:latin typeface="Times New Roman"/>
                <a:cs typeface="Times New Roman"/>
              </a:rPr>
              <a:t>High grew </a:t>
            </a:r>
            <a:r>
              <a:rPr sz="1100" dirty="0">
                <a:latin typeface="Times New Roman"/>
                <a:cs typeface="Times New Roman"/>
              </a:rPr>
              <a:t>up on a farm in Laurel </a:t>
            </a:r>
            <a:r>
              <a:rPr sz="1100" spc="-5" dirty="0">
                <a:latin typeface="Times New Roman"/>
                <a:cs typeface="Times New Roman"/>
              </a:rPr>
              <a:t>Hill, </a:t>
            </a:r>
            <a:r>
              <a:rPr sz="1100" spc="-10" dirty="0">
                <a:latin typeface="Times New Roman"/>
                <a:cs typeface="Times New Roman"/>
              </a:rPr>
              <a:t>North </a:t>
            </a:r>
            <a:r>
              <a:rPr sz="1100" spc="-5" dirty="0">
                <a:latin typeface="Times New Roman"/>
                <a:cs typeface="Times New Roman"/>
              </a:rPr>
              <a:t>Carolina, 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-5" dirty="0">
                <a:latin typeface="Times New Roman"/>
                <a:cs typeface="Times New Roman"/>
              </a:rPr>
              <a:t>Scotland County, where </a:t>
            </a:r>
            <a:r>
              <a:rPr sz="1100" dirty="0">
                <a:latin typeface="Times New Roman"/>
                <a:cs typeface="Times New Roman"/>
              </a:rPr>
              <a:t>caring </a:t>
            </a:r>
            <a:r>
              <a:rPr sz="1100" spc="-5" dirty="0">
                <a:latin typeface="Times New Roman"/>
                <a:cs typeface="Times New Roman"/>
              </a:rPr>
              <a:t>for </a:t>
            </a:r>
            <a:r>
              <a:rPr sz="1100" dirty="0">
                <a:latin typeface="Times New Roman"/>
                <a:cs typeface="Times New Roman"/>
              </a:rPr>
              <a:t>animals was  a </a:t>
            </a:r>
            <a:r>
              <a:rPr sz="1100" spc="-5" dirty="0">
                <a:latin typeface="Times New Roman"/>
                <a:cs typeface="Times New Roman"/>
              </a:rPr>
              <a:t>part </a:t>
            </a:r>
            <a:r>
              <a:rPr sz="1100" spc="-10" dirty="0">
                <a:latin typeface="Times New Roman"/>
                <a:cs typeface="Times New Roman"/>
              </a:rPr>
              <a:t>of </a:t>
            </a:r>
            <a:r>
              <a:rPr sz="1100" spc="-5" dirty="0">
                <a:latin typeface="Times New Roman"/>
                <a:cs typeface="Times New Roman"/>
              </a:rPr>
              <a:t>everyday life. “I’ve </a:t>
            </a:r>
            <a:r>
              <a:rPr sz="1100" dirty="0">
                <a:latin typeface="Times New Roman"/>
                <a:cs typeface="Times New Roman"/>
              </a:rPr>
              <a:t>been </a:t>
            </a:r>
            <a:r>
              <a:rPr sz="1100" spc="-5" dirty="0">
                <a:latin typeface="Times New Roman"/>
                <a:cs typeface="Times New Roman"/>
              </a:rPr>
              <a:t>working since </a:t>
            </a:r>
            <a:r>
              <a:rPr sz="1100" dirty="0">
                <a:latin typeface="Times New Roman"/>
                <a:cs typeface="Times New Roman"/>
              </a:rPr>
              <a:t>I </a:t>
            </a:r>
            <a:r>
              <a:rPr sz="1100" spc="-5" dirty="0">
                <a:latin typeface="Times New Roman"/>
                <a:cs typeface="Times New Roman"/>
              </a:rPr>
              <a:t>was </a:t>
            </a:r>
            <a:r>
              <a:rPr sz="1100" dirty="0">
                <a:latin typeface="Times New Roman"/>
                <a:cs typeface="Times New Roman"/>
              </a:rPr>
              <a:t>big enough to carry a </a:t>
            </a:r>
            <a:r>
              <a:rPr sz="1100" spc="-5" dirty="0">
                <a:latin typeface="Times New Roman"/>
                <a:cs typeface="Times New Roman"/>
              </a:rPr>
              <a:t>bucket,” she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says.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1205"/>
              </a:lnSpc>
            </a:pPr>
            <a:r>
              <a:rPr sz="1100" dirty="0">
                <a:latin typeface="Times New Roman"/>
                <a:cs typeface="Times New Roman"/>
              </a:rPr>
              <a:t>There </a:t>
            </a:r>
            <a:r>
              <a:rPr sz="1100" spc="-5" dirty="0">
                <a:latin typeface="Times New Roman"/>
                <a:cs typeface="Times New Roman"/>
              </a:rPr>
              <a:t>were plenty </a:t>
            </a:r>
            <a:r>
              <a:rPr sz="1100" dirty="0">
                <a:latin typeface="Times New Roman"/>
                <a:cs typeface="Times New Roman"/>
              </a:rPr>
              <a:t>of </a:t>
            </a:r>
            <a:r>
              <a:rPr sz="1100" spc="-5" dirty="0">
                <a:latin typeface="Times New Roman"/>
                <a:cs typeface="Times New Roman"/>
              </a:rPr>
              <a:t>opportunities </a:t>
            </a:r>
            <a:r>
              <a:rPr sz="1100" dirty="0">
                <a:latin typeface="Times New Roman"/>
                <a:cs typeface="Times New Roman"/>
              </a:rPr>
              <a:t>for </a:t>
            </a:r>
            <a:r>
              <a:rPr sz="1100" spc="-5" dirty="0">
                <a:latin typeface="Times New Roman"/>
                <a:cs typeface="Times New Roman"/>
              </a:rPr>
              <a:t>carrying buckets </a:t>
            </a:r>
            <a:r>
              <a:rPr sz="1100" dirty="0">
                <a:latin typeface="Times New Roman"/>
                <a:cs typeface="Times New Roman"/>
              </a:rPr>
              <a:t>on </a:t>
            </a:r>
            <a:r>
              <a:rPr sz="1100" spc="-5" dirty="0">
                <a:latin typeface="Times New Roman"/>
                <a:cs typeface="Times New Roman"/>
              </a:rPr>
              <a:t>her family’s </a:t>
            </a:r>
            <a:r>
              <a:rPr sz="1100" dirty="0">
                <a:latin typeface="Times New Roman"/>
                <a:cs typeface="Times New Roman"/>
              </a:rPr>
              <a:t>poultry </a:t>
            </a:r>
            <a:r>
              <a:rPr sz="1100" spc="-5" dirty="0">
                <a:latin typeface="Times New Roman"/>
                <a:cs typeface="Times New Roman"/>
              </a:rPr>
              <a:t>farm, </a:t>
            </a:r>
            <a:r>
              <a:rPr sz="1100" dirty="0">
                <a:latin typeface="Times New Roman"/>
                <a:cs typeface="Times New Roman"/>
              </a:rPr>
              <a:t>where they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also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1295"/>
              </a:lnSpc>
            </a:pPr>
            <a:r>
              <a:rPr sz="1100" spc="-5" dirty="0">
                <a:latin typeface="Times New Roman"/>
                <a:cs typeface="Times New Roman"/>
              </a:rPr>
              <a:t>raised cattle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-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horses.</a:t>
            </a:r>
          </a:p>
        </p:txBody>
      </p:sp>
      <p:sp>
        <p:nvSpPr>
          <p:cNvPr id="5" name="object 5"/>
          <p:cNvSpPr/>
          <p:nvPr/>
        </p:nvSpPr>
        <p:spPr>
          <a:xfrm>
            <a:off x="914400" y="914400"/>
            <a:ext cx="1914525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3048000" y="1676400"/>
            <a:ext cx="3657600" cy="989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1285"/>
              </a:lnSpc>
              <a:spcBef>
                <a:spcPts val="105"/>
              </a:spcBef>
            </a:pPr>
            <a:r>
              <a:rPr lang="en-US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Class </a:t>
            </a:r>
            <a:r>
              <a:rPr lang="en-US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lang="en-US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2025: NC State </a:t>
            </a:r>
            <a:r>
              <a:rPr lang="en-US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Veterinary</a:t>
            </a:r>
          </a:p>
          <a:p>
            <a:pPr marL="12700" algn="ctr">
              <a:lnSpc>
                <a:spcPts val="1285"/>
              </a:lnSpc>
              <a:spcBef>
                <a:spcPts val="105"/>
              </a:spcBef>
            </a:pPr>
            <a:endParaRPr lang="en-US" b="1" spc="-5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ts val="1285"/>
              </a:lnSpc>
              <a:spcBef>
                <a:spcPts val="105"/>
              </a:spcBef>
            </a:pPr>
            <a:r>
              <a:rPr lang="en-US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Medicine </a:t>
            </a:r>
            <a:r>
              <a:rPr lang="en-US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Welcomes First </a:t>
            </a:r>
            <a:endParaRPr lang="en-US" b="1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ts val="1285"/>
              </a:lnSpc>
              <a:spcBef>
                <a:spcPts val="105"/>
              </a:spcBef>
            </a:pPr>
            <a:endParaRPr lang="en-US" b="1" spc="-5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algn="ctr">
              <a:lnSpc>
                <a:spcPts val="1285"/>
              </a:lnSpc>
              <a:spcBef>
                <a:spcPts val="105"/>
              </a:spcBef>
            </a:pPr>
            <a:r>
              <a:rPr lang="en-US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Pembroke</a:t>
            </a:r>
            <a:r>
              <a:rPr lang="en-US" b="1" spc="5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Scholar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9602" y="436880"/>
            <a:ext cx="9144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 </a:t>
            </a:r>
            <a:r>
              <a:rPr lang="en-US"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19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27100" y="952500"/>
            <a:ext cx="5873419" cy="5023298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5880">
              <a:lnSpc>
                <a:spcPct val="96000"/>
              </a:lnSpc>
              <a:spcBef>
                <a:spcPts val="155"/>
              </a:spcBef>
            </a:pPr>
            <a:r>
              <a:rPr lang="en-US" sz="1400" b="1" u="sng" dirty="0" smtClean="0">
                <a:latin typeface="Times New Roman"/>
                <a:cs typeface="Times New Roman"/>
              </a:rPr>
              <a:t>Continued</a:t>
            </a:r>
          </a:p>
          <a:p>
            <a:pPr marL="12700" marR="55880">
              <a:lnSpc>
                <a:spcPct val="96000"/>
              </a:lnSpc>
              <a:spcBef>
                <a:spcPts val="155"/>
              </a:spcBef>
            </a:pPr>
            <a:endParaRPr lang="en-US" sz="1100" dirty="0" smtClean="0">
              <a:latin typeface="Times New Roman"/>
              <a:cs typeface="Times New Roman"/>
            </a:endParaRPr>
          </a:p>
          <a:p>
            <a:pPr marL="12700" marR="55880">
              <a:lnSpc>
                <a:spcPct val="96000"/>
              </a:lnSpc>
              <a:spcBef>
                <a:spcPts val="15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 marL="12700" marR="55880">
              <a:lnSpc>
                <a:spcPct val="96000"/>
              </a:lnSpc>
              <a:spcBef>
                <a:spcPts val="155"/>
              </a:spcBef>
            </a:pPr>
            <a:endParaRPr lang="en-US" sz="1100" dirty="0" smtClean="0">
              <a:latin typeface="Times New Roman"/>
              <a:cs typeface="Times New Roman"/>
            </a:endParaRPr>
          </a:p>
          <a:p>
            <a:pPr marL="12700" marR="55880">
              <a:lnSpc>
                <a:spcPct val="96000"/>
              </a:lnSpc>
              <a:spcBef>
                <a:spcPts val="15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 marL="12700" marR="55880">
              <a:lnSpc>
                <a:spcPct val="96000"/>
              </a:lnSpc>
              <a:spcBef>
                <a:spcPts val="155"/>
              </a:spcBef>
            </a:pPr>
            <a:endParaRPr lang="en-US" sz="1100" dirty="0" smtClean="0">
              <a:latin typeface="Times New Roman"/>
              <a:cs typeface="Times New Roman"/>
            </a:endParaRPr>
          </a:p>
          <a:p>
            <a:pPr marL="12700" marR="55880">
              <a:lnSpc>
                <a:spcPct val="96000"/>
              </a:lnSpc>
              <a:spcBef>
                <a:spcPts val="155"/>
              </a:spcBef>
            </a:pPr>
            <a:endParaRPr lang="en-US" sz="1100" dirty="0">
              <a:latin typeface="Times New Roman"/>
              <a:cs typeface="Times New Roman"/>
            </a:endParaRPr>
          </a:p>
          <a:p>
            <a:pPr marL="12700" marR="55880">
              <a:lnSpc>
                <a:spcPct val="96000"/>
              </a:lnSpc>
              <a:spcBef>
                <a:spcPts val="155"/>
              </a:spcBef>
            </a:pPr>
            <a:r>
              <a:rPr sz="1100" dirty="0" smtClean="0">
                <a:latin typeface="Times New Roman"/>
                <a:cs typeface="Times New Roman"/>
              </a:rPr>
              <a:t>“Being </a:t>
            </a:r>
            <a:r>
              <a:rPr sz="1100" dirty="0">
                <a:latin typeface="Times New Roman"/>
                <a:cs typeface="Times New Roman"/>
              </a:rPr>
              <a:t>in a </a:t>
            </a:r>
            <a:r>
              <a:rPr sz="1100" spc="-5" dirty="0">
                <a:latin typeface="Times New Roman"/>
                <a:cs typeface="Times New Roman"/>
              </a:rPr>
              <a:t>rural </a:t>
            </a:r>
            <a:r>
              <a:rPr sz="1100" dirty="0">
                <a:latin typeface="Times New Roman"/>
                <a:cs typeface="Times New Roman"/>
              </a:rPr>
              <a:t>area </a:t>
            </a:r>
            <a:r>
              <a:rPr sz="1100" spc="-5" dirty="0">
                <a:latin typeface="Times New Roman"/>
                <a:cs typeface="Times New Roman"/>
              </a:rPr>
              <a:t>like Scotland County means </a:t>
            </a:r>
            <a:r>
              <a:rPr sz="1100" dirty="0">
                <a:latin typeface="Times New Roman"/>
                <a:cs typeface="Times New Roman"/>
              </a:rPr>
              <a:t>that </a:t>
            </a:r>
            <a:r>
              <a:rPr sz="1100" spc="-5" dirty="0">
                <a:latin typeface="Times New Roman"/>
                <a:cs typeface="Times New Roman"/>
              </a:rPr>
              <a:t>there are </a:t>
            </a:r>
            <a:r>
              <a:rPr sz="1100" dirty="0">
                <a:latin typeface="Times New Roman"/>
                <a:cs typeface="Times New Roman"/>
              </a:rPr>
              <a:t>fewer </a:t>
            </a:r>
            <a:r>
              <a:rPr sz="1100" spc="-5" dirty="0">
                <a:latin typeface="Times New Roman"/>
                <a:cs typeface="Times New Roman"/>
              </a:rPr>
              <a:t>opportunities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5" dirty="0">
                <a:latin typeface="Times New Roman"/>
                <a:cs typeface="Times New Roman"/>
              </a:rPr>
              <a:t>resources </a:t>
            </a:r>
            <a:r>
              <a:rPr sz="1100" dirty="0">
                <a:latin typeface="Times New Roman"/>
                <a:cs typeface="Times New Roman"/>
              </a:rPr>
              <a:t>for  </a:t>
            </a:r>
            <a:r>
              <a:rPr sz="1100" spc="-5" dirty="0">
                <a:latin typeface="Times New Roman"/>
                <a:cs typeface="Times New Roman"/>
              </a:rPr>
              <a:t>students interested 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-5" dirty="0">
                <a:latin typeface="Times New Roman"/>
                <a:cs typeface="Times New Roman"/>
              </a:rPr>
              <a:t>vet med,” she says, “which </a:t>
            </a:r>
            <a:r>
              <a:rPr sz="1100" dirty="0">
                <a:latin typeface="Times New Roman"/>
                <a:cs typeface="Times New Roman"/>
              </a:rPr>
              <a:t>is </a:t>
            </a:r>
            <a:r>
              <a:rPr sz="1100" spc="-5" dirty="0">
                <a:latin typeface="Times New Roman"/>
                <a:cs typeface="Times New Roman"/>
              </a:rPr>
              <a:t>why </a:t>
            </a:r>
            <a:r>
              <a:rPr sz="1100" dirty="0">
                <a:latin typeface="Times New Roman"/>
                <a:cs typeface="Times New Roman"/>
              </a:rPr>
              <a:t>I ended up </a:t>
            </a:r>
            <a:r>
              <a:rPr sz="1100" spc="-5" dirty="0">
                <a:latin typeface="Times New Roman"/>
                <a:cs typeface="Times New Roman"/>
              </a:rPr>
              <a:t>going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5" dirty="0">
                <a:latin typeface="Times New Roman"/>
                <a:cs typeface="Times New Roman"/>
              </a:rPr>
              <a:t>Florida for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5" dirty="0">
                <a:latin typeface="Times New Roman"/>
                <a:cs typeface="Times New Roman"/>
              </a:rPr>
              <a:t>summer. </a:t>
            </a:r>
            <a:r>
              <a:rPr sz="1100" dirty="0">
                <a:latin typeface="Times New Roman"/>
                <a:cs typeface="Times New Roman"/>
              </a:rPr>
              <a:t>I had  to be </a:t>
            </a:r>
            <a:r>
              <a:rPr sz="1100" spc="-5" dirty="0">
                <a:latin typeface="Times New Roman"/>
                <a:cs typeface="Times New Roman"/>
              </a:rPr>
              <a:t>willing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10" dirty="0">
                <a:latin typeface="Times New Roman"/>
                <a:cs typeface="Times New Roman"/>
              </a:rPr>
              <a:t>go </a:t>
            </a:r>
            <a:r>
              <a:rPr sz="1100" spc="-5" dirty="0">
                <a:latin typeface="Times New Roman"/>
                <a:cs typeface="Times New Roman"/>
              </a:rPr>
              <a:t>elsewhere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5" dirty="0">
                <a:latin typeface="Times New Roman"/>
                <a:cs typeface="Times New Roman"/>
              </a:rPr>
              <a:t>gain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experience that </a:t>
            </a:r>
            <a:r>
              <a:rPr sz="1100" dirty="0">
                <a:latin typeface="Times New Roman"/>
                <a:cs typeface="Times New Roman"/>
              </a:rPr>
              <a:t>would be most </a:t>
            </a:r>
            <a:r>
              <a:rPr sz="1100" spc="-5" dirty="0">
                <a:latin typeface="Times New Roman"/>
                <a:cs typeface="Times New Roman"/>
              </a:rPr>
              <a:t>beneficial to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me.”</a:t>
            </a:r>
            <a:endParaRPr sz="1100" dirty="0">
              <a:latin typeface="Times New Roman"/>
              <a:cs typeface="Times New Roman"/>
            </a:endParaRPr>
          </a:p>
          <a:p>
            <a:pPr marL="12700" marR="13970">
              <a:lnSpc>
                <a:spcPts val="1270"/>
              </a:lnSpc>
              <a:spcBef>
                <a:spcPts val="25"/>
              </a:spcBef>
            </a:pPr>
            <a:r>
              <a:rPr sz="1100" dirty="0">
                <a:latin typeface="Times New Roman"/>
                <a:cs typeface="Times New Roman"/>
              </a:rPr>
              <a:t>That </a:t>
            </a:r>
            <a:r>
              <a:rPr sz="1100" spc="-5" dirty="0">
                <a:latin typeface="Times New Roman"/>
                <a:cs typeface="Times New Roman"/>
              </a:rPr>
              <a:t>experience was </a:t>
            </a:r>
            <a:r>
              <a:rPr sz="1100" dirty="0">
                <a:latin typeface="Times New Roman"/>
                <a:cs typeface="Times New Roman"/>
              </a:rPr>
              <a:t>an </a:t>
            </a:r>
            <a:r>
              <a:rPr sz="1100" spc="-5" dirty="0">
                <a:latin typeface="Times New Roman"/>
                <a:cs typeface="Times New Roman"/>
              </a:rPr>
              <a:t>internship at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5" dirty="0">
                <a:latin typeface="Times New Roman"/>
                <a:cs typeface="Times New Roman"/>
              </a:rPr>
              <a:t>veterinary practice 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-5" dirty="0">
                <a:latin typeface="Times New Roman"/>
                <a:cs typeface="Times New Roman"/>
              </a:rPr>
              <a:t>Ocala, Florida. Serving </a:t>
            </a:r>
            <a:r>
              <a:rPr sz="1100" dirty="0">
                <a:latin typeface="Times New Roman"/>
                <a:cs typeface="Times New Roman"/>
              </a:rPr>
              <a:t>such </a:t>
            </a:r>
            <a:r>
              <a:rPr sz="1100" spc="-5" dirty="0">
                <a:latin typeface="Times New Roman"/>
                <a:cs typeface="Times New Roman"/>
              </a:rPr>
              <a:t>internships </a:t>
            </a:r>
            <a:r>
              <a:rPr sz="1100" dirty="0">
                <a:latin typeface="Times New Roman"/>
                <a:cs typeface="Times New Roman"/>
              </a:rPr>
              <a:t>is a  valuable </a:t>
            </a:r>
            <a:r>
              <a:rPr sz="1100" spc="-5" dirty="0">
                <a:latin typeface="Times New Roman"/>
                <a:cs typeface="Times New Roman"/>
              </a:rPr>
              <a:t>asset for aspiring </a:t>
            </a:r>
            <a:r>
              <a:rPr sz="1100" dirty="0">
                <a:latin typeface="Times New Roman"/>
                <a:cs typeface="Times New Roman"/>
              </a:rPr>
              <a:t>veterinary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students.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1200"/>
              </a:lnSpc>
            </a:pP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matter </a:t>
            </a:r>
            <a:r>
              <a:rPr sz="1100" dirty="0">
                <a:latin typeface="Times New Roman"/>
                <a:cs typeface="Times New Roman"/>
              </a:rPr>
              <a:t>of </a:t>
            </a:r>
            <a:r>
              <a:rPr sz="1100" spc="-5" dirty="0">
                <a:latin typeface="Times New Roman"/>
                <a:cs typeface="Times New Roman"/>
              </a:rPr>
              <a:t>where </a:t>
            </a:r>
            <a:r>
              <a:rPr sz="1100" dirty="0">
                <a:latin typeface="Times New Roman"/>
                <a:cs typeface="Times New Roman"/>
              </a:rPr>
              <a:t>she </a:t>
            </a:r>
            <a:r>
              <a:rPr sz="1100" spc="-5" dirty="0">
                <a:latin typeface="Times New Roman"/>
                <a:cs typeface="Times New Roman"/>
              </a:rPr>
              <a:t>would </a:t>
            </a:r>
            <a:r>
              <a:rPr sz="1100" spc="-10" dirty="0">
                <a:latin typeface="Times New Roman"/>
                <a:cs typeface="Times New Roman"/>
              </a:rPr>
              <a:t>go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5" dirty="0">
                <a:latin typeface="Times New Roman"/>
                <a:cs typeface="Times New Roman"/>
              </a:rPr>
              <a:t>college </a:t>
            </a:r>
            <a:r>
              <a:rPr sz="1100" dirty="0">
                <a:latin typeface="Times New Roman"/>
                <a:cs typeface="Times New Roman"/>
              </a:rPr>
              <a:t>was an </a:t>
            </a:r>
            <a:r>
              <a:rPr sz="1100" spc="-5" dirty="0">
                <a:latin typeface="Times New Roman"/>
                <a:cs typeface="Times New Roman"/>
              </a:rPr>
              <a:t>open question, </a:t>
            </a:r>
            <a:r>
              <a:rPr sz="1100" dirty="0">
                <a:latin typeface="Times New Roman"/>
                <a:cs typeface="Times New Roman"/>
              </a:rPr>
              <a:t>at </a:t>
            </a:r>
            <a:r>
              <a:rPr sz="1100" spc="-5" dirty="0">
                <a:latin typeface="Times New Roman"/>
                <a:cs typeface="Times New Roman"/>
              </a:rPr>
              <a:t>least </a:t>
            </a:r>
            <a:r>
              <a:rPr sz="1100" dirty="0">
                <a:latin typeface="Times New Roman"/>
                <a:cs typeface="Times New Roman"/>
              </a:rPr>
              <a:t>in </a:t>
            </a:r>
            <a:r>
              <a:rPr sz="1100" spc="-5" dirty="0">
                <a:latin typeface="Times New Roman"/>
                <a:cs typeface="Times New Roman"/>
              </a:rPr>
              <a:t>her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mind.</a:t>
            </a:r>
            <a:endParaRPr sz="1100" dirty="0">
              <a:latin typeface="Times New Roman"/>
              <a:cs typeface="Times New Roman"/>
            </a:endParaRPr>
          </a:p>
          <a:p>
            <a:pPr marL="12700" marR="100330">
              <a:lnSpc>
                <a:spcPts val="1270"/>
              </a:lnSpc>
              <a:spcBef>
                <a:spcPts val="55"/>
              </a:spcBef>
            </a:pPr>
            <a:r>
              <a:rPr sz="1100" dirty="0">
                <a:latin typeface="Times New Roman"/>
                <a:cs typeface="Times New Roman"/>
              </a:rPr>
              <a:t>“I didn’t </a:t>
            </a:r>
            <a:r>
              <a:rPr sz="1100" spc="-5" dirty="0">
                <a:latin typeface="Times New Roman"/>
                <a:cs typeface="Times New Roman"/>
              </a:rPr>
              <a:t>want to </a:t>
            </a:r>
            <a:r>
              <a:rPr sz="1100" spc="-10" dirty="0">
                <a:latin typeface="Times New Roman"/>
                <a:cs typeface="Times New Roman"/>
              </a:rPr>
              <a:t>go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5" dirty="0">
                <a:latin typeface="Times New Roman"/>
                <a:cs typeface="Times New Roman"/>
              </a:rPr>
              <a:t>Pembroke,” she admits. </a:t>
            </a:r>
            <a:r>
              <a:rPr sz="1100" dirty="0">
                <a:latin typeface="Times New Roman"/>
                <a:cs typeface="Times New Roman"/>
              </a:rPr>
              <a:t>“I wanted to </a:t>
            </a:r>
            <a:r>
              <a:rPr sz="1100" spc="-5" dirty="0">
                <a:latin typeface="Times New Roman"/>
                <a:cs typeface="Times New Roman"/>
              </a:rPr>
              <a:t>live away from home </a:t>
            </a:r>
            <a:r>
              <a:rPr sz="1100" dirty="0">
                <a:latin typeface="Times New Roman"/>
                <a:cs typeface="Times New Roman"/>
              </a:rPr>
              <a:t>to </a:t>
            </a:r>
            <a:r>
              <a:rPr sz="1100" spc="-5" dirty="0">
                <a:latin typeface="Times New Roman"/>
                <a:cs typeface="Times New Roman"/>
              </a:rPr>
              <a:t>get the full college  experience,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5" dirty="0">
                <a:latin typeface="Times New Roman"/>
                <a:cs typeface="Times New Roman"/>
              </a:rPr>
              <a:t>we live </a:t>
            </a:r>
            <a:r>
              <a:rPr sz="1100" dirty="0">
                <a:latin typeface="Times New Roman"/>
                <a:cs typeface="Times New Roman"/>
              </a:rPr>
              <a:t>just 30 </a:t>
            </a:r>
            <a:r>
              <a:rPr sz="1100" spc="-5" dirty="0">
                <a:latin typeface="Times New Roman"/>
                <a:cs typeface="Times New Roman"/>
              </a:rPr>
              <a:t>minutes </a:t>
            </a:r>
            <a:r>
              <a:rPr sz="1100" dirty="0">
                <a:latin typeface="Times New Roman"/>
                <a:cs typeface="Times New Roman"/>
              </a:rPr>
              <a:t>from the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campus.”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1205"/>
              </a:lnSpc>
            </a:pPr>
            <a:r>
              <a:rPr sz="1100" dirty="0">
                <a:latin typeface="Times New Roman"/>
                <a:cs typeface="Times New Roman"/>
              </a:rPr>
              <a:t>Fate </a:t>
            </a:r>
            <a:r>
              <a:rPr sz="1100" spc="-5" dirty="0">
                <a:latin typeface="Times New Roman"/>
                <a:cs typeface="Times New Roman"/>
              </a:rPr>
              <a:t>had other plans </a:t>
            </a:r>
            <a:r>
              <a:rPr sz="1100" dirty="0">
                <a:latin typeface="Times New Roman"/>
                <a:cs typeface="Times New Roman"/>
              </a:rPr>
              <a:t>for </a:t>
            </a:r>
            <a:r>
              <a:rPr sz="1100" spc="-10" dirty="0">
                <a:latin typeface="Times New Roman"/>
                <a:cs typeface="Times New Roman"/>
              </a:rPr>
              <a:t>High, </a:t>
            </a:r>
            <a:r>
              <a:rPr sz="1100" dirty="0">
                <a:latin typeface="Times New Roman"/>
                <a:cs typeface="Times New Roman"/>
              </a:rPr>
              <a:t>but they </a:t>
            </a:r>
            <a:r>
              <a:rPr sz="1100" spc="-5" dirty="0">
                <a:latin typeface="Times New Roman"/>
                <a:cs typeface="Times New Roman"/>
              </a:rPr>
              <a:t>turned </a:t>
            </a:r>
            <a:r>
              <a:rPr sz="1100" dirty="0">
                <a:latin typeface="Times New Roman"/>
                <a:cs typeface="Times New Roman"/>
              </a:rPr>
              <a:t>out to </a:t>
            </a:r>
            <a:r>
              <a:rPr sz="1100" spc="-10" dirty="0">
                <a:latin typeface="Times New Roman"/>
                <a:cs typeface="Times New Roman"/>
              </a:rPr>
              <a:t>be </a:t>
            </a:r>
            <a:r>
              <a:rPr sz="1100" spc="-5" dirty="0">
                <a:latin typeface="Times New Roman"/>
                <a:cs typeface="Times New Roman"/>
              </a:rPr>
              <a:t>good plans. </a:t>
            </a:r>
            <a:r>
              <a:rPr sz="1100" dirty="0">
                <a:latin typeface="Times New Roman"/>
                <a:cs typeface="Times New Roman"/>
              </a:rPr>
              <a:t>Her dad said he </a:t>
            </a:r>
            <a:r>
              <a:rPr sz="1100" spc="-5" dirty="0">
                <a:latin typeface="Times New Roman"/>
                <a:cs typeface="Times New Roman"/>
              </a:rPr>
              <a:t>still needed her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help</a:t>
            </a:r>
            <a:endParaRPr sz="1100" dirty="0">
              <a:latin typeface="Times New Roman"/>
              <a:cs typeface="Times New Roman"/>
            </a:endParaRPr>
          </a:p>
          <a:p>
            <a:pPr marL="12700" marR="24765">
              <a:lnSpc>
                <a:spcPts val="1260"/>
              </a:lnSpc>
              <a:spcBef>
                <a:spcPts val="65"/>
              </a:spcBef>
            </a:pPr>
            <a:r>
              <a:rPr sz="1100" dirty="0">
                <a:latin typeface="Times New Roman"/>
                <a:cs typeface="Times New Roman"/>
              </a:rPr>
              <a:t>on the </a:t>
            </a:r>
            <a:r>
              <a:rPr sz="1100" spc="-5" dirty="0">
                <a:latin typeface="Times New Roman"/>
                <a:cs typeface="Times New Roman"/>
              </a:rPr>
              <a:t>farm.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tuition at the </a:t>
            </a:r>
            <a:r>
              <a:rPr sz="1100" dirty="0">
                <a:latin typeface="Times New Roman"/>
                <a:cs typeface="Times New Roman"/>
              </a:rPr>
              <a:t>nearby </a:t>
            </a:r>
            <a:r>
              <a:rPr sz="1100" spc="-5" dirty="0">
                <a:latin typeface="Times New Roman"/>
                <a:cs typeface="Times New Roman"/>
              </a:rPr>
              <a:t>university was attractive. </a:t>
            </a:r>
            <a:r>
              <a:rPr sz="1100" dirty="0">
                <a:latin typeface="Times New Roman"/>
                <a:cs typeface="Times New Roman"/>
              </a:rPr>
              <a:t>Then, </a:t>
            </a:r>
            <a:r>
              <a:rPr sz="1100" spc="-5" dirty="0">
                <a:latin typeface="Times New Roman"/>
                <a:cs typeface="Times New Roman"/>
              </a:rPr>
              <a:t>during </a:t>
            </a:r>
            <a:r>
              <a:rPr sz="1100" dirty="0">
                <a:latin typeface="Times New Roman"/>
                <a:cs typeface="Times New Roman"/>
              </a:rPr>
              <a:t>her </a:t>
            </a:r>
            <a:r>
              <a:rPr sz="1100" spc="-5" dirty="0">
                <a:latin typeface="Times New Roman"/>
                <a:cs typeface="Times New Roman"/>
              </a:rPr>
              <a:t>senior year, friends told  </a:t>
            </a:r>
            <a:r>
              <a:rPr sz="1100" dirty="0">
                <a:latin typeface="Times New Roman"/>
                <a:cs typeface="Times New Roman"/>
              </a:rPr>
              <a:t>her </a:t>
            </a:r>
            <a:r>
              <a:rPr sz="1100" spc="-5" dirty="0">
                <a:latin typeface="Times New Roman"/>
                <a:cs typeface="Times New Roman"/>
              </a:rPr>
              <a:t>about </a:t>
            </a:r>
            <a:r>
              <a:rPr sz="1100" dirty="0">
                <a:latin typeface="Times New Roman"/>
                <a:cs typeface="Times New Roman"/>
              </a:rPr>
              <a:t>the new </a:t>
            </a:r>
            <a:r>
              <a:rPr sz="1100" spc="-5" dirty="0">
                <a:latin typeface="Times New Roman"/>
                <a:cs typeface="Times New Roman"/>
              </a:rPr>
              <a:t>joint agreement between UNC-Pembroke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5" dirty="0">
                <a:latin typeface="Times New Roman"/>
                <a:cs typeface="Times New Roman"/>
              </a:rPr>
              <a:t>NC State providing </a:t>
            </a:r>
            <a:r>
              <a:rPr sz="1100" dirty="0">
                <a:latin typeface="Times New Roman"/>
                <a:cs typeface="Times New Roman"/>
              </a:rPr>
              <a:t>a pathway to the  CVM.</a:t>
            </a:r>
          </a:p>
          <a:p>
            <a:pPr marL="12700" marR="567690">
              <a:lnSpc>
                <a:spcPts val="1260"/>
              </a:lnSpc>
              <a:spcBef>
                <a:spcPts val="15"/>
              </a:spcBef>
            </a:pPr>
            <a:r>
              <a:rPr sz="1100" dirty="0">
                <a:latin typeface="Times New Roman"/>
                <a:cs typeface="Times New Roman"/>
              </a:rPr>
              <a:t>“Now I </a:t>
            </a:r>
            <a:r>
              <a:rPr sz="1100" spc="-5" dirty="0">
                <a:latin typeface="Times New Roman"/>
                <a:cs typeface="Times New Roman"/>
              </a:rPr>
              <a:t>love Pembroke,” she says. </a:t>
            </a:r>
            <a:r>
              <a:rPr sz="1100" dirty="0">
                <a:latin typeface="Times New Roman"/>
                <a:cs typeface="Times New Roman"/>
              </a:rPr>
              <a:t>“I </a:t>
            </a:r>
            <a:r>
              <a:rPr sz="1100" spc="-5" dirty="0">
                <a:latin typeface="Times New Roman"/>
                <a:cs typeface="Times New Roman"/>
              </a:rPr>
              <a:t>was </a:t>
            </a:r>
            <a:r>
              <a:rPr sz="1100" dirty="0">
                <a:latin typeface="Times New Roman"/>
                <a:cs typeface="Times New Roman"/>
              </a:rPr>
              <a:t>able to </a:t>
            </a:r>
            <a:r>
              <a:rPr sz="1100" spc="-5" dirty="0">
                <a:latin typeface="Times New Roman"/>
                <a:cs typeface="Times New Roman"/>
              </a:rPr>
              <a:t>work </a:t>
            </a:r>
            <a:r>
              <a:rPr sz="1100" dirty="0">
                <a:latin typeface="Times New Roman"/>
                <a:cs typeface="Times New Roman"/>
              </a:rPr>
              <a:t>on the </a:t>
            </a:r>
            <a:r>
              <a:rPr sz="1100" spc="-5" dirty="0">
                <a:latin typeface="Times New Roman"/>
                <a:cs typeface="Times New Roman"/>
              </a:rPr>
              <a:t>farm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5" dirty="0">
                <a:latin typeface="Times New Roman"/>
                <a:cs typeface="Times New Roman"/>
              </a:rPr>
              <a:t>still get the full campus  </a:t>
            </a:r>
            <a:r>
              <a:rPr sz="1100" dirty="0">
                <a:latin typeface="Times New Roman"/>
                <a:cs typeface="Times New Roman"/>
              </a:rPr>
              <a:t>experience.”</a:t>
            </a:r>
          </a:p>
          <a:p>
            <a:pPr marL="12700" marR="262890">
              <a:lnSpc>
                <a:spcPts val="1260"/>
              </a:lnSpc>
              <a:spcBef>
                <a:spcPts val="10"/>
              </a:spcBef>
            </a:pPr>
            <a:r>
              <a:rPr sz="1100" dirty="0">
                <a:latin typeface="Times New Roman"/>
                <a:cs typeface="Times New Roman"/>
              </a:rPr>
              <a:t>She </a:t>
            </a:r>
            <a:r>
              <a:rPr sz="1100" spc="-5" dirty="0">
                <a:latin typeface="Times New Roman"/>
                <a:cs typeface="Times New Roman"/>
              </a:rPr>
              <a:t>credits Natalya Freeman Locklear, health careers access </a:t>
            </a:r>
            <a:r>
              <a:rPr sz="1100" dirty="0">
                <a:latin typeface="Times New Roman"/>
                <a:cs typeface="Times New Roman"/>
              </a:rPr>
              <a:t>program </a:t>
            </a:r>
            <a:r>
              <a:rPr sz="1100" spc="-5" dirty="0">
                <a:latin typeface="Times New Roman"/>
                <a:cs typeface="Times New Roman"/>
              </a:rPr>
              <a:t>adviser,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5" dirty="0">
                <a:latin typeface="Times New Roman"/>
                <a:cs typeface="Times New Roman"/>
              </a:rPr>
              <a:t>biology </a:t>
            </a:r>
            <a:r>
              <a:rPr sz="1100" dirty="0">
                <a:latin typeface="Times New Roman"/>
                <a:cs typeface="Times New Roman"/>
              </a:rPr>
              <a:t>professor  </a:t>
            </a:r>
            <a:r>
              <a:rPr sz="1100" spc="-5" dirty="0">
                <a:latin typeface="Times New Roman"/>
                <a:cs typeface="Times New Roman"/>
              </a:rPr>
              <a:t>Velinda Woriax, both </a:t>
            </a:r>
            <a:r>
              <a:rPr sz="1100" dirty="0">
                <a:latin typeface="Times New Roman"/>
                <a:cs typeface="Times New Roman"/>
              </a:rPr>
              <a:t>at </a:t>
            </a:r>
            <a:r>
              <a:rPr sz="1100" spc="-5" dirty="0">
                <a:latin typeface="Times New Roman"/>
                <a:cs typeface="Times New Roman"/>
              </a:rPr>
              <a:t>UNC-Pembroke, </a:t>
            </a:r>
            <a:r>
              <a:rPr sz="1100" dirty="0">
                <a:latin typeface="Times New Roman"/>
                <a:cs typeface="Times New Roman"/>
              </a:rPr>
              <a:t>and </a:t>
            </a:r>
            <a:r>
              <a:rPr sz="1100" spc="-5" dirty="0">
                <a:latin typeface="Times New Roman"/>
                <a:cs typeface="Times New Roman"/>
              </a:rPr>
              <a:t>Allen Cannedy, director </a:t>
            </a:r>
            <a:r>
              <a:rPr sz="1100" dirty="0">
                <a:latin typeface="Times New Roman"/>
                <a:cs typeface="Times New Roman"/>
              </a:rPr>
              <a:t>of </a:t>
            </a:r>
            <a:r>
              <a:rPr sz="1100" spc="-5" dirty="0">
                <a:latin typeface="Times New Roman"/>
                <a:cs typeface="Times New Roman"/>
              </a:rPr>
              <a:t>diversity </a:t>
            </a:r>
            <a:r>
              <a:rPr sz="1100" dirty="0">
                <a:latin typeface="Times New Roman"/>
                <a:cs typeface="Times New Roman"/>
              </a:rPr>
              <a:t>and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multicultural</a:t>
            </a:r>
            <a:endParaRPr sz="1100" dirty="0">
              <a:latin typeface="Times New Roman"/>
              <a:cs typeface="Times New Roman"/>
            </a:endParaRPr>
          </a:p>
          <a:p>
            <a:pPr marL="12700" marR="198755">
              <a:lnSpc>
                <a:spcPts val="1260"/>
              </a:lnSpc>
              <a:spcBef>
                <a:spcPts val="15"/>
              </a:spcBef>
            </a:pPr>
            <a:r>
              <a:rPr sz="1100" spc="-5" dirty="0">
                <a:latin typeface="Times New Roman"/>
                <a:cs typeface="Times New Roman"/>
              </a:rPr>
              <a:t>affairs at the CVM, with being instrumental </a:t>
            </a:r>
            <a:r>
              <a:rPr sz="1100" dirty="0">
                <a:latin typeface="Times New Roman"/>
                <a:cs typeface="Times New Roman"/>
              </a:rPr>
              <a:t>in helping to </a:t>
            </a:r>
            <a:r>
              <a:rPr sz="1100" spc="-5" dirty="0">
                <a:latin typeface="Times New Roman"/>
                <a:cs typeface="Times New Roman"/>
              </a:rPr>
              <a:t>guide her through </a:t>
            </a:r>
            <a:r>
              <a:rPr sz="1100" dirty="0">
                <a:latin typeface="Times New Roman"/>
                <a:cs typeface="Times New Roman"/>
              </a:rPr>
              <a:t>the </a:t>
            </a:r>
            <a:r>
              <a:rPr sz="1100" spc="-5" dirty="0">
                <a:latin typeface="Times New Roman"/>
                <a:cs typeface="Times New Roman"/>
              </a:rPr>
              <a:t>requirements </a:t>
            </a:r>
            <a:r>
              <a:rPr sz="1100" dirty="0">
                <a:latin typeface="Times New Roman"/>
                <a:cs typeface="Times New Roman"/>
              </a:rPr>
              <a:t>of the  </a:t>
            </a:r>
            <a:r>
              <a:rPr sz="1100" spc="-5" dirty="0">
                <a:latin typeface="Times New Roman"/>
                <a:cs typeface="Times New Roman"/>
              </a:rPr>
              <a:t>program. </a:t>
            </a:r>
            <a:r>
              <a:rPr sz="1100" dirty="0">
                <a:latin typeface="Times New Roman"/>
                <a:cs typeface="Times New Roman"/>
              </a:rPr>
              <a:t>That </a:t>
            </a:r>
            <a:r>
              <a:rPr sz="1100" spc="-5" dirty="0">
                <a:latin typeface="Times New Roman"/>
                <a:cs typeface="Times New Roman"/>
              </a:rPr>
              <a:t>included clinical internships </a:t>
            </a:r>
            <a:r>
              <a:rPr sz="1100" dirty="0">
                <a:latin typeface="Times New Roman"/>
                <a:cs typeface="Times New Roman"/>
              </a:rPr>
              <a:t>at a </a:t>
            </a:r>
            <a:r>
              <a:rPr sz="1100" spc="-5" dirty="0">
                <a:latin typeface="Times New Roman"/>
                <a:cs typeface="Times New Roman"/>
              </a:rPr>
              <a:t>small animal veterinary practice in Laurinburg </a:t>
            </a:r>
            <a:r>
              <a:rPr sz="1100" dirty="0">
                <a:latin typeface="Times New Roman"/>
                <a:cs typeface="Times New Roman"/>
              </a:rPr>
              <a:t>and an  equine </a:t>
            </a:r>
            <a:r>
              <a:rPr sz="1100" spc="-5" dirty="0">
                <a:latin typeface="Times New Roman"/>
                <a:cs typeface="Times New Roman"/>
              </a:rPr>
              <a:t>hospital </a:t>
            </a:r>
            <a:r>
              <a:rPr sz="1100" dirty="0">
                <a:latin typeface="Times New Roman"/>
                <a:cs typeface="Times New Roman"/>
              </a:rPr>
              <a:t>in</a:t>
            </a:r>
            <a:r>
              <a:rPr sz="1100" spc="-5" dirty="0">
                <a:latin typeface="Times New Roman"/>
                <a:cs typeface="Times New Roman"/>
              </a:rPr>
              <a:t> Ocala.</a:t>
            </a:r>
            <a:endParaRPr sz="1100" dirty="0">
              <a:latin typeface="Times New Roman"/>
              <a:cs typeface="Times New Roman"/>
            </a:endParaRPr>
          </a:p>
          <a:p>
            <a:pPr marL="12700" marR="5080">
              <a:lnSpc>
                <a:spcPts val="1260"/>
              </a:lnSpc>
              <a:spcBef>
                <a:spcPts val="10"/>
              </a:spcBef>
            </a:pPr>
            <a:r>
              <a:rPr sz="1100" spc="-5" dirty="0">
                <a:latin typeface="Times New Roman"/>
                <a:cs typeface="Times New Roman"/>
              </a:rPr>
              <a:t>She also </a:t>
            </a:r>
            <a:r>
              <a:rPr sz="1100" dirty="0">
                <a:latin typeface="Times New Roman"/>
                <a:cs typeface="Times New Roman"/>
              </a:rPr>
              <a:t>took care of </a:t>
            </a:r>
            <a:r>
              <a:rPr sz="1100" spc="-5" dirty="0">
                <a:latin typeface="Times New Roman"/>
                <a:cs typeface="Times New Roman"/>
              </a:rPr>
              <a:t>her academic business, graduating </a:t>
            </a:r>
            <a:r>
              <a:rPr sz="1100" dirty="0">
                <a:latin typeface="Times New Roman"/>
                <a:cs typeface="Times New Roman"/>
              </a:rPr>
              <a:t>from </a:t>
            </a:r>
            <a:r>
              <a:rPr sz="1100" spc="-5" dirty="0">
                <a:latin typeface="Times New Roman"/>
                <a:cs typeface="Times New Roman"/>
              </a:rPr>
              <a:t>Pembroke’s </a:t>
            </a:r>
            <a:r>
              <a:rPr sz="1100" dirty="0">
                <a:latin typeface="Times New Roman"/>
                <a:cs typeface="Times New Roman"/>
              </a:rPr>
              <a:t>honors </a:t>
            </a:r>
            <a:r>
              <a:rPr sz="1100" spc="-5" dirty="0">
                <a:latin typeface="Times New Roman"/>
                <a:cs typeface="Times New Roman"/>
              </a:rPr>
              <a:t>college program.  High’s first semester </a:t>
            </a:r>
            <a:r>
              <a:rPr sz="1100" dirty="0">
                <a:latin typeface="Times New Roman"/>
                <a:cs typeface="Times New Roman"/>
              </a:rPr>
              <a:t>at the CVM is </a:t>
            </a:r>
            <a:r>
              <a:rPr sz="1100" spc="-5" dirty="0">
                <a:latin typeface="Times New Roman"/>
                <a:cs typeface="Times New Roman"/>
              </a:rPr>
              <a:t>already underway, </a:t>
            </a:r>
            <a:r>
              <a:rPr sz="1100" dirty="0">
                <a:latin typeface="Times New Roman"/>
                <a:cs typeface="Times New Roman"/>
              </a:rPr>
              <a:t>along </a:t>
            </a:r>
            <a:r>
              <a:rPr sz="1100" spc="-5" dirty="0">
                <a:latin typeface="Times New Roman"/>
                <a:cs typeface="Times New Roman"/>
              </a:rPr>
              <a:t>with </a:t>
            </a:r>
            <a:r>
              <a:rPr sz="1100" dirty="0">
                <a:latin typeface="Times New Roman"/>
                <a:cs typeface="Times New Roman"/>
              </a:rPr>
              <a:t>99 </a:t>
            </a:r>
            <a:r>
              <a:rPr sz="1100" spc="-5" dirty="0">
                <a:latin typeface="Times New Roman"/>
                <a:cs typeface="Times New Roman"/>
              </a:rPr>
              <a:t>other classmates. And if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everything</a:t>
            </a: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ts val="1240"/>
              </a:lnSpc>
            </a:pPr>
            <a:r>
              <a:rPr sz="1100" spc="-5" dirty="0">
                <a:latin typeface="Times New Roman"/>
                <a:cs typeface="Times New Roman"/>
              </a:rPr>
              <a:t>goes </a:t>
            </a:r>
            <a:r>
              <a:rPr sz="1100" dirty="0">
                <a:latin typeface="Times New Roman"/>
                <a:cs typeface="Times New Roman"/>
              </a:rPr>
              <a:t>according to </a:t>
            </a:r>
            <a:r>
              <a:rPr sz="1100" spc="-5" dirty="0">
                <a:latin typeface="Times New Roman"/>
                <a:cs typeface="Times New Roman"/>
              </a:rPr>
              <a:t>plan, </a:t>
            </a:r>
            <a:r>
              <a:rPr sz="1100" dirty="0">
                <a:latin typeface="Times New Roman"/>
                <a:cs typeface="Times New Roman"/>
              </a:rPr>
              <a:t>one day </a:t>
            </a:r>
            <a:r>
              <a:rPr sz="1100" spc="-5" dirty="0">
                <a:latin typeface="Times New Roman"/>
                <a:cs typeface="Times New Roman"/>
              </a:rPr>
              <a:t>she’ll </a:t>
            </a:r>
            <a:r>
              <a:rPr sz="1100" spc="-10" dirty="0">
                <a:latin typeface="Times New Roman"/>
                <a:cs typeface="Times New Roman"/>
              </a:rPr>
              <a:t>be </a:t>
            </a:r>
            <a:r>
              <a:rPr sz="1100" dirty="0">
                <a:latin typeface="Times New Roman"/>
                <a:cs typeface="Times New Roman"/>
              </a:rPr>
              <a:t>a </a:t>
            </a:r>
            <a:r>
              <a:rPr sz="1100" spc="-5" dirty="0">
                <a:latin typeface="Times New Roman"/>
                <a:cs typeface="Times New Roman"/>
              </a:rPr>
              <a:t>large animal veterinarian in her home state </a:t>
            </a:r>
            <a:r>
              <a:rPr sz="1100" dirty="0">
                <a:latin typeface="Times New Roman"/>
                <a:cs typeface="Times New Roman"/>
              </a:rPr>
              <a:t>of </a:t>
            </a:r>
            <a:r>
              <a:rPr sz="1100" spc="-10" dirty="0">
                <a:latin typeface="Times New Roman"/>
                <a:cs typeface="Times New Roman"/>
              </a:rPr>
              <a:t>North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Carolina.</a:t>
            </a:r>
            <a:endParaRPr sz="1100" dirty="0">
              <a:latin typeface="Times New Roman"/>
              <a:cs typeface="Times New Roman"/>
            </a:endParaRPr>
          </a:p>
        </p:txBody>
      </p:sp>
      <p:pic>
        <p:nvPicPr>
          <p:cNvPr id="4098" name="Picture 2" descr="https://cvm.ncsu.edu/wp-content/uploads/2016/07/NC_State_Vet_Hospital_Vertical_Logo_WolfpackRed_RGB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477000"/>
            <a:ext cx="5407025" cy="164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9329" y="436880"/>
            <a:ext cx="7658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</a:t>
            </a:r>
            <a:r>
              <a:rPr sz="1100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01800" y="876300"/>
            <a:ext cx="4396105" cy="8011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alibri"/>
                <a:cs typeface="Calibri"/>
              </a:rPr>
              <a:t>2021-22 HCAP CLUB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OFFICERS</a:t>
            </a:r>
            <a:endParaRPr sz="1600" dirty="0">
              <a:latin typeface="Calibri"/>
              <a:cs typeface="Calibri"/>
            </a:endParaRPr>
          </a:p>
          <a:p>
            <a:pPr marL="12700" marR="5080" algn="ctr">
              <a:lnSpc>
                <a:spcPct val="119100"/>
              </a:lnSpc>
              <a:spcBef>
                <a:spcPts val="819"/>
              </a:spcBef>
            </a:pP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(</a:t>
            </a:r>
            <a:r>
              <a:rPr sz="12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Kendra Locklear, </a:t>
            </a:r>
            <a:r>
              <a:rPr sz="1200" dirty="0">
                <a:solidFill>
                  <a:srgbClr val="040404"/>
                </a:solidFill>
                <a:latin typeface="Segoe UI Historic"/>
                <a:cs typeface="Segoe UI Historic"/>
              </a:rPr>
              <a:t>Yaqot </a:t>
            </a:r>
            <a:r>
              <a:rPr sz="12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Nasser, Minh </a:t>
            </a:r>
            <a:r>
              <a:rPr sz="1200" dirty="0">
                <a:solidFill>
                  <a:srgbClr val="040404"/>
                </a:solidFill>
                <a:latin typeface="Segoe UI Historic"/>
                <a:cs typeface="Segoe UI Historic"/>
              </a:rPr>
              <a:t>Giang, </a:t>
            </a:r>
            <a:r>
              <a:rPr sz="12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Sara Baxley, Carrington  Smith, Autumn Pittman, Jazmine</a:t>
            </a:r>
            <a:r>
              <a:rPr sz="1200" spc="-2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1200" spc="-5" dirty="0">
                <a:solidFill>
                  <a:srgbClr val="040404"/>
                </a:solidFill>
                <a:latin typeface="Segoe UI Historic"/>
                <a:cs typeface="Segoe UI Historic"/>
              </a:rPr>
              <a:t>Locklear)</a:t>
            </a:r>
            <a:endParaRPr sz="1200" dirty="0">
              <a:latin typeface="Segoe UI Historic"/>
              <a:cs typeface="Segoe UI Histor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8000" y="5257800"/>
            <a:ext cx="3962400" cy="25968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b="1" dirty="0">
                <a:latin typeface="Calibri"/>
                <a:cs typeface="Calibri"/>
              </a:rPr>
              <a:t>New </a:t>
            </a:r>
            <a:r>
              <a:rPr sz="1600" b="1" spc="-5" dirty="0">
                <a:latin typeface="Calibri"/>
                <a:cs typeface="Calibri"/>
              </a:rPr>
              <a:t>NC-HCAP Peer Advisor </a:t>
            </a:r>
            <a:r>
              <a:rPr sz="1600" b="1" dirty="0">
                <a:latin typeface="Calibri"/>
                <a:cs typeface="Calibri"/>
              </a:rPr>
              <a:t>– </a:t>
            </a:r>
            <a:r>
              <a:rPr sz="1600" b="1" spc="-5" dirty="0">
                <a:latin typeface="Calibri"/>
                <a:cs typeface="Calibri"/>
              </a:rPr>
              <a:t>Jazmine</a:t>
            </a:r>
            <a:r>
              <a:rPr sz="1600" b="1" spc="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Locklear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71800" y="6477000"/>
            <a:ext cx="3187700" cy="8752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Calibri"/>
                <a:cs typeface="Calibri"/>
              </a:rPr>
              <a:t>Jazmine Locklear, </a:t>
            </a:r>
            <a:r>
              <a:rPr sz="1400" spc="-10" dirty="0">
                <a:latin typeface="Calibri"/>
                <a:cs typeface="Calibri"/>
              </a:rPr>
              <a:t>is </a:t>
            </a:r>
            <a:r>
              <a:rPr sz="1400" dirty="0">
                <a:latin typeface="Calibri"/>
                <a:cs typeface="Calibri"/>
              </a:rPr>
              <a:t>a </a:t>
            </a:r>
            <a:r>
              <a:rPr sz="1400" spc="-5" dirty="0">
                <a:latin typeface="Calibri"/>
                <a:cs typeface="Calibri"/>
              </a:rPr>
              <a:t>sophomore </a:t>
            </a:r>
            <a:r>
              <a:rPr sz="1400" dirty="0">
                <a:latin typeface="Calibri"/>
                <a:cs typeface="Calibri"/>
              </a:rPr>
              <a:t>majoring in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 smtClean="0">
                <a:latin typeface="Calibri"/>
                <a:cs typeface="Calibri"/>
              </a:rPr>
              <a:t>Biology.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</a:t>
            </a:r>
            <a:r>
              <a:rPr sz="1400" spc="-5" dirty="0" smtClean="0">
                <a:latin typeface="Calibri"/>
                <a:cs typeface="Calibri"/>
              </a:rPr>
              <a:t>She </a:t>
            </a:r>
            <a:r>
              <a:rPr sz="1400" dirty="0">
                <a:latin typeface="Calibri"/>
                <a:cs typeface="Calibri"/>
              </a:rPr>
              <a:t>is an </a:t>
            </a:r>
            <a:r>
              <a:rPr sz="1400" spc="-5" dirty="0">
                <a:latin typeface="Calibri"/>
                <a:cs typeface="Calibri"/>
              </a:rPr>
              <a:t>Early Assurance Scholar </a:t>
            </a:r>
            <a:r>
              <a:rPr sz="1400" dirty="0">
                <a:latin typeface="Calibri"/>
                <a:cs typeface="Calibri"/>
              </a:rPr>
              <a:t>of </a:t>
            </a:r>
            <a:r>
              <a:rPr sz="1400" spc="-5" dirty="0">
                <a:latin typeface="Calibri"/>
                <a:cs typeface="Calibri"/>
              </a:rPr>
              <a:t>the Brody School </a:t>
            </a:r>
            <a:r>
              <a:rPr sz="1400" dirty="0">
                <a:latin typeface="Calibri"/>
                <a:cs typeface="Calibri"/>
              </a:rPr>
              <a:t>of  Medicine at </a:t>
            </a:r>
            <a:r>
              <a:rPr sz="1400" spc="-5" dirty="0">
                <a:latin typeface="Calibri"/>
                <a:cs typeface="Calibri"/>
              </a:rPr>
              <a:t>East Carolina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University.</a:t>
            </a:r>
          </a:p>
        </p:txBody>
      </p:sp>
      <p:sp>
        <p:nvSpPr>
          <p:cNvPr id="7" name="object 7"/>
          <p:cNvSpPr/>
          <p:nvPr/>
        </p:nvSpPr>
        <p:spPr>
          <a:xfrm>
            <a:off x="685800" y="1905000"/>
            <a:ext cx="37592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5943600"/>
            <a:ext cx="1981200" cy="25655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153400"/>
            <a:ext cx="2638425" cy="17335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9602" y="436880"/>
            <a:ext cx="9144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 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2</a:t>
            </a:r>
            <a:r>
              <a:rPr lang="en-US"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0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53464" y="887984"/>
            <a:ext cx="5462905" cy="4438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596390" marR="5080" indent="-1584325">
              <a:lnSpc>
                <a:spcPts val="1610"/>
              </a:lnSpc>
              <a:spcBef>
                <a:spcPts val="215"/>
              </a:spcBef>
            </a:pPr>
            <a:r>
              <a:rPr sz="1400" b="1" spc="-5" dirty="0">
                <a:latin typeface="Times New Roman"/>
                <a:cs typeface="Times New Roman"/>
              </a:rPr>
              <a:t>NC HCAP Pre </a:t>
            </a:r>
            <a:r>
              <a:rPr sz="1400" b="1" dirty="0">
                <a:latin typeface="Times New Roman"/>
                <a:cs typeface="Times New Roman"/>
              </a:rPr>
              <a:t>Health </a:t>
            </a:r>
            <a:r>
              <a:rPr sz="1400" b="1" spc="-5" dirty="0">
                <a:latin typeface="Times New Roman"/>
                <a:cs typeface="Times New Roman"/>
              </a:rPr>
              <a:t>Learning Community Students Participate </a:t>
            </a:r>
            <a:r>
              <a:rPr sz="1400" b="1" dirty="0">
                <a:latin typeface="Times New Roman"/>
                <a:cs typeface="Times New Roman"/>
              </a:rPr>
              <a:t>in </a:t>
            </a:r>
            <a:r>
              <a:rPr sz="1400" b="1" spc="-5" dirty="0">
                <a:latin typeface="Times New Roman"/>
                <a:cs typeface="Times New Roman"/>
              </a:rPr>
              <a:t>the  Learning Community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Retreat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1510664"/>
            <a:ext cx="2523871" cy="1892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90925" y="1498600"/>
            <a:ext cx="2527300" cy="1895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0" y="3810000"/>
            <a:ext cx="1901698" cy="2535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4" name="Picture 2" descr="Pre-Health Society (@PHSDrewU) | Twi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0"/>
            <a:ext cx="2895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59602" y="436880"/>
            <a:ext cx="91440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 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2</a:t>
            </a:r>
            <a:r>
              <a:rPr lang="en-US"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1</a:t>
            </a:r>
            <a:r>
              <a:rPr sz="1100" spc="1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100" spc="5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891031"/>
            <a:ext cx="4786630" cy="9021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Fall Academic</a:t>
            </a:r>
            <a:r>
              <a:rPr sz="16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Calendar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b="1" spc="-5" dirty="0">
                <a:latin typeface="Times New Roman"/>
                <a:cs typeface="Times New Roman"/>
              </a:rPr>
              <a:t>Note: UNC Pembroke reserves the right </a:t>
            </a:r>
            <a:r>
              <a:rPr sz="900" b="1" dirty="0">
                <a:latin typeface="Times New Roman"/>
                <a:cs typeface="Times New Roman"/>
              </a:rPr>
              <a:t>to </a:t>
            </a:r>
            <a:r>
              <a:rPr sz="900" b="1" spc="-10" dirty="0">
                <a:latin typeface="Times New Roman"/>
                <a:cs typeface="Times New Roman"/>
              </a:rPr>
              <a:t>make </a:t>
            </a:r>
            <a:r>
              <a:rPr sz="900" b="1" spc="-5" dirty="0">
                <a:latin typeface="Times New Roman"/>
                <a:cs typeface="Times New Roman"/>
              </a:rPr>
              <a:t>any necessary changes in </a:t>
            </a:r>
            <a:r>
              <a:rPr sz="900" b="1" dirty="0">
                <a:latin typeface="Times New Roman"/>
                <a:cs typeface="Times New Roman"/>
              </a:rPr>
              <a:t>the </a:t>
            </a:r>
            <a:r>
              <a:rPr sz="900" b="1" spc="-5" dirty="0">
                <a:latin typeface="Times New Roman"/>
                <a:cs typeface="Times New Roman"/>
              </a:rPr>
              <a:t>academic</a:t>
            </a:r>
            <a:r>
              <a:rPr sz="900" b="1" spc="170" dirty="0">
                <a:latin typeface="Times New Roman"/>
                <a:cs typeface="Times New Roman"/>
              </a:rPr>
              <a:t> </a:t>
            </a:r>
            <a:r>
              <a:rPr sz="900" b="1" spc="-5" dirty="0">
                <a:latin typeface="Times New Roman"/>
                <a:cs typeface="Times New Roman"/>
              </a:rPr>
              <a:t>calendar.</a:t>
            </a: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900" b="1" spc="-5" dirty="0">
                <a:latin typeface="Times New Roman"/>
                <a:cs typeface="Times New Roman"/>
              </a:rPr>
              <a:t>*Tentative*</a:t>
            </a:r>
            <a:endParaRPr sz="9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6416" y="1871979"/>
          <a:ext cx="6876414" cy="4237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4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6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382">
                <a:tc>
                  <a:txBody>
                    <a:bodyPr/>
                    <a:lstStyle/>
                    <a:p>
                      <a:pPr marL="27305">
                        <a:lnSpc>
                          <a:spcPts val="965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Date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8185">
                        <a:lnSpc>
                          <a:spcPts val="965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76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TBA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718185">
                        <a:lnSpc>
                          <a:spcPts val="107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TBA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718185">
                        <a:lnSpc>
                          <a:spcPts val="107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New Student</a:t>
                      </a:r>
                      <a:r>
                        <a:rPr sz="9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Orientation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500">
                <a:tc>
                  <a:txBody>
                    <a:bodyPr/>
                    <a:lstStyle/>
                    <a:p>
                      <a:pPr marL="27305">
                        <a:lnSpc>
                          <a:spcPts val="98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TBA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8185">
                        <a:lnSpc>
                          <a:spcPts val="98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TBA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8185">
                        <a:lnSpc>
                          <a:spcPts val="98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Transfer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Orientation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020876" y="2461006"/>
            <a:ext cx="5758815" cy="35369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748280" marR="5080" indent="-2736215">
              <a:lnSpc>
                <a:spcPts val="1260"/>
              </a:lnSpc>
              <a:spcBef>
                <a:spcPts val="195"/>
              </a:spcBef>
            </a:pPr>
            <a:r>
              <a:rPr sz="900" spc="-5" dirty="0">
                <a:latin typeface="Times New Roman"/>
                <a:cs typeface="Times New Roman"/>
              </a:rPr>
              <a:t>Dates for </a:t>
            </a:r>
            <a:r>
              <a:rPr sz="900" dirty="0">
                <a:latin typeface="Times New Roman"/>
                <a:cs typeface="Times New Roman"/>
              </a:rPr>
              <a:t>housing, </a:t>
            </a:r>
            <a:r>
              <a:rPr sz="900" spc="-5" dirty="0">
                <a:latin typeface="Times New Roman"/>
                <a:cs typeface="Times New Roman"/>
              </a:rPr>
              <a:t>room assignments, </a:t>
            </a:r>
            <a:r>
              <a:rPr sz="900" dirty="0">
                <a:latin typeface="Times New Roman"/>
                <a:cs typeface="Times New Roman"/>
              </a:rPr>
              <a:t>and </a:t>
            </a:r>
            <a:r>
              <a:rPr sz="900" spc="-5" dirty="0">
                <a:latin typeface="Times New Roman"/>
                <a:cs typeface="Times New Roman"/>
              </a:rPr>
              <a:t>residence life can </a:t>
            </a:r>
            <a:r>
              <a:rPr sz="900" dirty="0">
                <a:latin typeface="Times New Roman"/>
                <a:cs typeface="Times New Roman"/>
              </a:rPr>
              <a:t>be </a:t>
            </a:r>
            <a:r>
              <a:rPr sz="900" spc="-5" dirty="0">
                <a:latin typeface="Times New Roman"/>
                <a:cs typeface="Times New Roman"/>
              </a:rPr>
              <a:t>obtained </a:t>
            </a:r>
            <a:r>
              <a:rPr sz="900" dirty="0">
                <a:latin typeface="Times New Roman"/>
                <a:cs typeface="Times New Roman"/>
              </a:rPr>
              <a:t>by </a:t>
            </a:r>
            <a:r>
              <a:rPr sz="900" spc="-5" dirty="0">
                <a:latin typeface="Times New Roman"/>
                <a:cs typeface="Times New Roman"/>
              </a:rPr>
              <a:t>visiting </a:t>
            </a:r>
            <a:r>
              <a:rPr sz="900" dirty="0">
                <a:latin typeface="Times New Roman"/>
                <a:cs typeface="Times New Roman"/>
              </a:rPr>
              <a:t>the </a:t>
            </a:r>
            <a:r>
              <a:rPr sz="900" spc="-5" dirty="0">
                <a:latin typeface="Times New Roman"/>
                <a:cs typeface="Times New Roman"/>
              </a:rPr>
              <a:t>website at </a:t>
            </a:r>
            <a:r>
              <a:rPr sz="1100" u="sng" dirty="0">
                <a:solidFill>
                  <a:srgbClr val="836C3A"/>
                </a:solidFill>
                <a:uFill>
                  <a:solidFill>
                    <a:srgbClr val="836C3A"/>
                  </a:solidFill>
                </a:uFill>
                <a:latin typeface="Times New Roman"/>
                <a:cs typeface="Times New Roman"/>
                <a:hlinkClick r:id="rId2"/>
              </a:rPr>
              <a:t>Housing &amp; </a:t>
            </a:r>
            <a:r>
              <a:rPr sz="1100" u="sng" spc="-5" dirty="0">
                <a:solidFill>
                  <a:srgbClr val="836C3A"/>
                </a:solidFill>
                <a:uFill>
                  <a:solidFill>
                    <a:srgbClr val="836C3A"/>
                  </a:solidFill>
                </a:uFill>
                <a:latin typeface="Times New Roman"/>
                <a:cs typeface="Times New Roman"/>
                <a:hlinkClick r:id="rId2"/>
              </a:rPr>
              <a:t>Residence </a:t>
            </a:r>
            <a:r>
              <a:rPr sz="1100" spc="-5" dirty="0">
                <a:solidFill>
                  <a:srgbClr val="836C3A"/>
                </a:solidFill>
                <a:latin typeface="Times New Roman"/>
                <a:cs typeface="Times New Roman"/>
              </a:rPr>
              <a:t> </a:t>
            </a:r>
            <a:r>
              <a:rPr sz="1100" u="sng" dirty="0">
                <a:solidFill>
                  <a:srgbClr val="836C3A"/>
                </a:solidFill>
                <a:uFill>
                  <a:solidFill>
                    <a:srgbClr val="836C3A"/>
                  </a:solidFill>
                </a:uFill>
                <a:latin typeface="Times New Roman"/>
                <a:cs typeface="Times New Roman"/>
                <a:hlinkClick r:id="rId2"/>
              </a:rPr>
              <a:t>Life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96848" y="2999739"/>
          <a:ext cx="6272529" cy="126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2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9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578">
                <a:tc>
                  <a:txBody>
                    <a:bodyPr/>
                    <a:lstStyle/>
                    <a:p>
                      <a:pPr marL="127000">
                        <a:lnSpc>
                          <a:spcPts val="894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Aug- 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59460">
                        <a:lnSpc>
                          <a:spcPts val="894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Wednesday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96645">
                        <a:lnSpc>
                          <a:spcPts val="894"/>
                        </a:lnSpc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Fall Semester Classes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Begin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186992" y="3290443"/>
            <a:ext cx="5422900" cy="32194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784985" marR="5080" indent="-1772920">
              <a:lnSpc>
                <a:spcPts val="1210"/>
              </a:lnSpc>
              <a:spcBef>
                <a:spcPts val="30"/>
              </a:spcBef>
            </a:pPr>
            <a:r>
              <a:rPr sz="900" spc="-5" dirty="0">
                <a:latin typeface="Times New Roman"/>
                <a:cs typeface="Times New Roman"/>
              </a:rPr>
              <a:t>Dates for </a:t>
            </a:r>
            <a:r>
              <a:rPr sz="900" dirty="0">
                <a:latin typeface="Times New Roman"/>
                <a:cs typeface="Times New Roman"/>
              </a:rPr>
              <a:t>tuition, </a:t>
            </a:r>
            <a:r>
              <a:rPr sz="900" spc="-5" dirty="0">
                <a:latin typeface="Times New Roman"/>
                <a:cs typeface="Times New Roman"/>
              </a:rPr>
              <a:t>drop for nonpayment, </a:t>
            </a:r>
            <a:r>
              <a:rPr sz="900" dirty="0">
                <a:latin typeface="Times New Roman"/>
                <a:cs typeface="Times New Roman"/>
              </a:rPr>
              <a:t>and </a:t>
            </a:r>
            <a:r>
              <a:rPr sz="900" spc="-5" dirty="0">
                <a:latin typeface="Times New Roman"/>
                <a:cs typeface="Times New Roman"/>
              </a:rPr>
              <a:t>other related business </a:t>
            </a:r>
            <a:r>
              <a:rPr sz="900" dirty="0">
                <a:latin typeface="Times New Roman"/>
                <a:cs typeface="Times New Roman"/>
              </a:rPr>
              <a:t>policies </a:t>
            </a:r>
            <a:r>
              <a:rPr sz="900" spc="-5" dirty="0">
                <a:latin typeface="Times New Roman"/>
                <a:cs typeface="Times New Roman"/>
              </a:rPr>
              <a:t>may </a:t>
            </a:r>
            <a:r>
              <a:rPr sz="900" dirty="0">
                <a:latin typeface="Times New Roman"/>
                <a:cs typeface="Times New Roman"/>
              </a:rPr>
              <a:t>be obtained by </a:t>
            </a:r>
            <a:r>
              <a:rPr sz="900" spc="-5" dirty="0">
                <a:latin typeface="Times New Roman"/>
                <a:cs typeface="Times New Roman"/>
              </a:rPr>
              <a:t>visiting </a:t>
            </a:r>
            <a:r>
              <a:rPr sz="900" dirty="0">
                <a:latin typeface="Times New Roman"/>
                <a:cs typeface="Times New Roman"/>
              </a:rPr>
              <a:t>the </a:t>
            </a:r>
            <a:r>
              <a:rPr sz="900" spc="-5" dirty="0">
                <a:latin typeface="Times New Roman"/>
                <a:cs typeface="Times New Roman"/>
              </a:rPr>
              <a:t>website for  </a:t>
            </a:r>
            <a:r>
              <a:rPr sz="900" dirty="0">
                <a:latin typeface="Times New Roman"/>
                <a:cs typeface="Times New Roman"/>
              </a:rPr>
              <a:t>the </a:t>
            </a:r>
            <a:r>
              <a:rPr sz="1100" u="sng" spc="-5" dirty="0">
                <a:solidFill>
                  <a:srgbClr val="836C3A"/>
                </a:solidFill>
                <a:uFill>
                  <a:solidFill>
                    <a:srgbClr val="836C3A"/>
                  </a:solidFill>
                </a:uFill>
                <a:latin typeface="Times New Roman"/>
                <a:cs typeface="Times New Roman"/>
                <a:hlinkClick r:id="rId3"/>
              </a:rPr>
              <a:t>Financial Academic</a:t>
            </a:r>
            <a:r>
              <a:rPr sz="1100" u="sng" dirty="0">
                <a:solidFill>
                  <a:srgbClr val="836C3A"/>
                </a:solidFill>
                <a:uFill>
                  <a:solidFill>
                    <a:srgbClr val="836C3A"/>
                  </a:solidFill>
                </a:uFill>
                <a:latin typeface="Times New Roman"/>
                <a:cs typeface="Times New Roman"/>
                <a:hlinkClick r:id="rId3"/>
              </a:rPr>
              <a:t> </a:t>
            </a:r>
            <a:r>
              <a:rPr sz="1100" u="sng" spc="-5" dirty="0">
                <a:solidFill>
                  <a:srgbClr val="836C3A"/>
                </a:solidFill>
                <a:uFill>
                  <a:solidFill>
                    <a:srgbClr val="836C3A"/>
                  </a:solidFill>
                </a:uFill>
                <a:latin typeface="Times New Roman"/>
                <a:cs typeface="Times New Roman"/>
                <a:hlinkClick r:id="rId3"/>
              </a:rPr>
              <a:t>Calendar</a:t>
            </a:r>
            <a:endParaRPr sz="1100">
              <a:latin typeface="Times New Roman"/>
              <a:cs typeface="Times New Roman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896416" y="3798469"/>
          <a:ext cx="6875143" cy="53318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6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27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4565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Aug-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24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Tuesday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19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Last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day to add/drop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courses </a:t>
                      </a:r>
                      <a:r>
                        <a:rPr sz="1100" b="1" u="heavy" spc="-5" dirty="0">
                          <a:solidFill>
                            <a:srgbClr val="836C3A"/>
                          </a:solidFill>
                          <a:uFill>
                            <a:solidFill>
                              <a:srgbClr val="836C3A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Financial Aid </a:t>
                      </a:r>
                      <a:r>
                        <a:rPr sz="1100" b="1" u="heavy" dirty="0">
                          <a:solidFill>
                            <a:srgbClr val="836C3A"/>
                          </a:solidFill>
                          <a:uFill>
                            <a:solidFill>
                              <a:srgbClr val="836C3A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Freeze</a:t>
                      </a:r>
                      <a:r>
                        <a:rPr sz="1100" b="1" u="heavy" spc="-10" dirty="0">
                          <a:solidFill>
                            <a:srgbClr val="836C3A"/>
                          </a:solidFill>
                          <a:uFill>
                            <a:solidFill>
                              <a:srgbClr val="836C3A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 </a:t>
                      </a:r>
                      <a:r>
                        <a:rPr sz="1100" b="1" u="heavy" spc="-5" dirty="0">
                          <a:solidFill>
                            <a:srgbClr val="836C3A"/>
                          </a:solidFill>
                          <a:uFill>
                            <a:solidFill>
                              <a:srgbClr val="836C3A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Dates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87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Aug-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31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Tuesday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Census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Date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75">
                <a:tc>
                  <a:txBody>
                    <a:bodyPr/>
                    <a:lstStyle/>
                    <a:p>
                      <a:pPr marL="27305">
                        <a:lnSpc>
                          <a:spcPts val="1075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Sept-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5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Monday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75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Labor Day (University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Closed)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875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Sept-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Thursday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Immunization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deadline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351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Sept-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17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Friday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Last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day to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withdraw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from 1</a:t>
                      </a:r>
                      <a:r>
                        <a:rPr sz="900" baseline="27777" dirty="0">
                          <a:latin typeface="Times New Roman"/>
                          <a:cs typeface="Times New Roman"/>
                        </a:rPr>
                        <a:t>st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8-week</a:t>
                      </a:r>
                      <a:r>
                        <a:rPr sz="9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courses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0876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Oct-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Friday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Deadline for RDS Residency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Decision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Effective</a:t>
                      </a:r>
                      <a:r>
                        <a:rPr sz="9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Date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0875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Oct-12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Tuesday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Grad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Finale 9:00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a.m.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- 7:00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p.m.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0875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Oct-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Wednesday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Grad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Finale 9:00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a.m.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- 4:00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p.m.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351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Oct-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14-16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Thurs- Sat.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65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Fall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Break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(No</a:t>
                      </a:r>
                      <a:r>
                        <a:rPr sz="9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Classes)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876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Oct-15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Friday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Last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day of 1</a:t>
                      </a:r>
                      <a:r>
                        <a:rPr sz="900" baseline="27777" dirty="0">
                          <a:latin typeface="Times New Roman"/>
                          <a:cs typeface="Times New Roman"/>
                        </a:rPr>
                        <a:t>st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8-week</a:t>
                      </a:r>
                      <a:r>
                        <a:rPr sz="9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courses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0825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Oct-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Monday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7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Midterm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grades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due/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-7" baseline="27777" dirty="0">
                          <a:latin typeface="Times New Roman"/>
                          <a:cs typeface="Times New Roman"/>
                        </a:rPr>
                        <a:t>st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8-week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course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grades</a:t>
                      </a:r>
                      <a:r>
                        <a:rPr sz="9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due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9656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Oct-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18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Monday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900" spc="-7" baseline="27777" dirty="0">
                          <a:latin typeface="Times New Roman"/>
                          <a:cs typeface="Times New Roman"/>
                        </a:rPr>
                        <a:t>nd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8-week courses</a:t>
                      </a:r>
                      <a:r>
                        <a:rPr sz="9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begins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831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Oct-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20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Wednesday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31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Last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day to add/drop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900" baseline="27777" dirty="0">
                          <a:latin typeface="Times New Roman"/>
                          <a:cs typeface="Times New Roman"/>
                        </a:rPr>
                        <a:t>nd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8-week courses </a:t>
                      </a:r>
                      <a:r>
                        <a:rPr sz="1100" b="1" u="heavy" spc="-5" dirty="0">
                          <a:solidFill>
                            <a:srgbClr val="836C3A"/>
                          </a:solidFill>
                          <a:uFill>
                            <a:solidFill>
                              <a:srgbClr val="836C3A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Financial Aid Freeze</a:t>
                      </a:r>
                      <a:r>
                        <a:rPr sz="1100" b="1" u="heavy" spc="-50" dirty="0">
                          <a:solidFill>
                            <a:srgbClr val="836C3A"/>
                          </a:solidFill>
                          <a:uFill>
                            <a:solidFill>
                              <a:srgbClr val="836C3A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 </a:t>
                      </a:r>
                      <a:r>
                        <a:rPr sz="1100" b="1" u="heavy" dirty="0">
                          <a:solidFill>
                            <a:srgbClr val="836C3A"/>
                          </a:solidFill>
                          <a:uFill>
                            <a:solidFill>
                              <a:srgbClr val="836C3A"/>
                            </a:solidFill>
                          </a:uFill>
                          <a:latin typeface="Times New Roman"/>
                          <a:cs typeface="Times New Roman"/>
                          <a:hlinkClick r:id="rId4"/>
                        </a:rPr>
                        <a:t>Dates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087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Oct-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25-29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Mon.-Fri.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Advising Week for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Spring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875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Oct-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29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Friday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Last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day to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withdraw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from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regular session</a:t>
                      </a:r>
                      <a:r>
                        <a:rPr sz="9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courses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0875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Nov-1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Monday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Fall 2022 Undergraduate Graduation Application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Deadline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6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Nov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1-4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Monday-Thursday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Pre-Registration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Spring (currently enrolled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students)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tabLst>
                          <a:tab pos="1464310" algn="l"/>
                          <a:tab pos="2258060" algn="l"/>
                        </a:tabLst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Seniors	November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12:00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 a.m.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470025" algn="l"/>
                          <a:tab pos="2206625" algn="l"/>
                        </a:tabLst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Juniors	November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2	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12:00</a:t>
                      </a:r>
                      <a:r>
                        <a:rPr sz="900" b="1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a.m.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tabLst>
                          <a:tab pos="1447165" algn="l"/>
                          <a:tab pos="2183765" algn="l"/>
                        </a:tabLst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Sophomores	November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3	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at 12:00</a:t>
                      </a:r>
                      <a:r>
                        <a:rPr sz="9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a.m.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528320">
                        <a:lnSpc>
                          <a:spcPts val="1065"/>
                        </a:lnSpc>
                        <a:tabLst>
                          <a:tab pos="1476375" algn="l"/>
                          <a:tab pos="2212340" algn="l"/>
                        </a:tabLst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Freshmen	November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4	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at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12:00 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a.m.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1256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Nov-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Friday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75"/>
                        </a:lnSpc>
                        <a:spcBef>
                          <a:spcPts val="15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Students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registered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last Spring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2021 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but not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this Fall</a:t>
                      </a:r>
                      <a:r>
                        <a:rPr sz="90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2021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9352">
                <a:tc>
                  <a:txBody>
                    <a:bodyPr/>
                    <a:lstStyle/>
                    <a:p>
                      <a:pPr marL="27305">
                        <a:lnSpc>
                          <a:spcPts val="1065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Nov-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5" dirty="0">
                          <a:latin typeface="Times New Roman"/>
                          <a:cs typeface="Times New Roman"/>
                        </a:rPr>
                        <a:t>15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65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Monday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65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Open Registration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Begins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(for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all</a:t>
                      </a:r>
                      <a:r>
                        <a:rPr sz="9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others)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0875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Nov-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19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Friday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Last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day to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withdraw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from 2</a:t>
                      </a:r>
                      <a:r>
                        <a:rPr sz="900" baseline="27777" dirty="0">
                          <a:latin typeface="Times New Roman"/>
                          <a:cs typeface="Times New Roman"/>
                        </a:rPr>
                        <a:t>nd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8-week</a:t>
                      </a:r>
                      <a:r>
                        <a:rPr sz="9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courses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0875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Nov-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24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Wednesday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Classes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50876">
                <a:tc>
                  <a:txBody>
                    <a:bodyPr/>
                    <a:lstStyle/>
                    <a:p>
                      <a:pPr marL="27305">
                        <a:lnSpc>
                          <a:spcPts val="1075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Nov-</a:t>
                      </a:r>
                      <a:r>
                        <a:rPr sz="9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25-27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5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Thurs-Sat.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75"/>
                        </a:lnSpc>
                        <a:spcBef>
                          <a:spcPts val="10"/>
                        </a:spcBef>
                      </a:pPr>
                      <a:r>
                        <a:rPr sz="900" b="1" spc="-5" dirty="0">
                          <a:latin typeface="Times New Roman"/>
                          <a:cs typeface="Times New Roman"/>
                        </a:rPr>
                        <a:t>Thanksgiving Holiday</a:t>
                      </a:r>
                      <a:r>
                        <a:rPr sz="9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dirty="0">
                          <a:latin typeface="Times New Roman"/>
                          <a:cs typeface="Times New Roman"/>
                        </a:rPr>
                        <a:t>Break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49351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Dec-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Friday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Classes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end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50876">
                <a:tc>
                  <a:txBody>
                    <a:bodyPr/>
                    <a:lstStyle/>
                    <a:p>
                      <a:pPr marL="27305">
                        <a:lnSpc>
                          <a:spcPct val="10000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Dec-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6-10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Mon.-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Fri.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ct val="10000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Final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exams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50824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Dec-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10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Friday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Commencement for The Graduate School 7:00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p.m.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50876">
                <a:tc>
                  <a:txBody>
                    <a:bodyPr/>
                    <a:lstStyle/>
                    <a:p>
                      <a:pPr marL="27305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Dec-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11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1070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Saturday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1070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Commencement for undergraduate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students 10:00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a.m.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7500">
                <a:tc>
                  <a:txBody>
                    <a:bodyPr/>
                    <a:lstStyle/>
                    <a:p>
                      <a:pPr marL="27305">
                        <a:lnSpc>
                          <a:spcPts val="98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Dec-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" dirty="0">
                          <a:latin typeface="Times New Roman"/>
                          <a:cs typeface="Times New Roman"/>
                        </a:rPr>
                        <a:t>13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0">
                        <a:lnSpc>
                          <a:spcPts val="985"/>
                        </a:lnSpc>
                      </a:pPr>
                      <a:r>
                        <a:rPr sz="900" spc="-5" dirty="0">
                          <a:latin typeface="Times New Roman"/>
                          <a:cs typeface="Times New Roman"/>
                        </a:rPr>
                        <a:t>Monday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8320">
                        <a:lnSpc>
                          <a:spcPts val="985"/>
                        </a:lnSpc>
                      </a:pPr>
                      <a:r>
                        <a:rPr sz="900" dirty="0">
                          <a:latin typeface="Times New Roman"/>
                          <a:cs typeface="Times New Roman"/>
                        </a:rPr>
                        <a:t>Final </a:t>
                      </a:r>
                      <a:r>
                        <a:rPr sz="900" spc="-5" dirty="0">
                          <a:latin typeface="Times New Roman"/>
                          <a:cs typeface="Times New Roman"/>
                        </a:rPr>
                        <a:t>Grades </a:t>
                      </a:r>
                      <a:r>
                        <a:rPr sz="900" dirty="0">
                          <a:latin typeface="Times New Roman"/>
                          <a:cs typeface="Times New Roman"/>
                        </a:rPr>
                        <a:t>due by 5:00</a:t>
                      </a:r>
                      <a:r>
                        <a:rPr sz="9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-10" dirty="0">
                          <a:latin typeface="Times New Roman"/>
                          <a:cs typeface="Times New Roman"/>
                        </a:rPr>
                        <a:t>p.m.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9329" y="436880"/>
            <a:ext cx="7658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</a:t>
            </a:r>
            <a:r>
              <a:rPr sz="1100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4079875"/>
            <a:ext cx="5934710" cy="473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50"/>
              </a:lnSpc>
              <a:spcBef>
                <a:spcPts val="100"/>
              </a:spcBef>
            </a:pP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Branch,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Kabir named 2021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Early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Assurance Scholars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UNC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Pembroke.</a:t>
            </a:r>
            <a:endParaRPr sz="1150">
              <a:latin typeface="Times New Roman"/>
              <a:cs typeface="Times New Roman"/>
            </a:endParaRPr>
          </a:p>
          <a:p>
            <a:pPr marL="12700" marR="35560">
              <a:lnSpc>
                <a:spcPts val="1330"/>
              </a:lnSpc>
              <a:spcBef>
                <a:spcPts val="55"/>
              </a:spcBef>
            </a:pP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Each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year, two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the 86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seats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entering class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the Brody School of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Medicine at East Carolina  University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are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reserved four years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advance for deserving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students at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UNC</a:t>
            </a:r>
            <a:r>
              <a:rPr sz="1150" spc="2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Pembroke.</a:t>
            </a:r>
            <a:endParaRPr sz="1150">
              <a:latin typeface="Times New Roman"/>
              <a:cs typeface="Times New Roman"/>
            </a:endParaRPr>
          </a:p>
          <a:p>
            <a:pPr marL="12700" marR="55880">
              <a:lnSpc>
                <a:spcPts val="1320"/>
              </a:lnSpc>
            </a:pP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This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year,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distinct honor goes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incoming freshmen Sayeed Kabir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Lindsay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Branch,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who  were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named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2021 Early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Assurance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Scholars. Considered one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most prestigious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four-year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merit 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awards at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UNCP, the Early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Assurance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program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pays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for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tuition, books 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room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</a:t>
            </a:r>
            <a:r>
              <a:rPr sz="1150" spc="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board.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Kabir describes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congratulatory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phone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call from the dean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admissions at </a:t>
            </a:r>
            <a:r>
              <a:rPr sz="1150" spc="10" dirty="0">
                <a:solidFill>
                  <a:srgbClr val="040404"/>
                </a:solidFill>
                <a:latin typeface="Times New Roman"/>
                <a:cs typeface="Times New Roman"/>
              </a:rPr>
              <a:t>Brody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as</a:t>
            </a:r>
            <a:r>
              <a:rPr sz="1150" spc="7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life-changing.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ct val="95700"/>
              </a:lnSpc>
              <a:spcBef>
                <a:spcPts val="35"/>
              </a:spcBef>
            </a:pP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“It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was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conversation I’ll never forget,”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said. “Growing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up, I never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thought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myself as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anything  greater than average, so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winning this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scholarship reflects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my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potential. It’s indescribable.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 am 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beyond blessed.”</a:t>
            </a:r>
            <a:endParaRPr sz="1150">
              <a:latin typeface="Times New Roman"/>
              <a:cs typeface="Times New Roman"/>
            </a:endParaRPr>
          </a:p>
          <a:p>
            <a:pPr marL="12700" marR="5080">
              <a:lnSpc>
                <a:spcPts val="1320"/>
              </a:lnSpc>
              <a:spcBef>
                <a:spcPts val="35"/>
              </a:spcBef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Originally from New York,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Kabir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lives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Raeford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is a 2021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graduate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Hoke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County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High 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School,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where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he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was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member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Beta Club, National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Honor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Society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Track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Field</a:t>
            </a:r>
            <a:r>
              <a:rPr sz="1150" spc="3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team.</a:t>
            </a:r>
            <a:endParaRPr sz="1150">
              <a:latin typeface="Times New Roman"/>
              <a:cs typeface="Times New Roman"/>
            </a:endParaRPr>
          </a:p>
          <a:p>
            <a:pPr marL="12700" marR="490855" algn="just">
              <a:lnSpc>
                <a:spcPts val="1320"/>
              </a:lnSpc>
              <a:spcBef>
                <a:spcPts val="15"/>
              </a:spcBef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He helped establish SAFEA,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club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designed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bring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environmental awareness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to 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school  He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plans to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major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biology with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biomedical emphasis with the goal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opening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physical  rehabilitation</a:t>
            </a:r>
            <a:r>
              <a:rPr sz="1150" spc="-2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clinic.</a:t>
            </a:r>
            <a:endParaRPr sz="1150">
              <a:latin typeface="Times New Roman"/>
              <a:cs typeface="Times New Roman"/>
            </a:endParaRPr>
          </a:p>
          <a:p>
            <a:pPr marL="12700" marR="195580">
              <a:lnSpc>
                <a:spcPts val="1320"/>
              </a:lnSpc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“This recognition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is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something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 needed,” 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said.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“It gave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me 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boost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the fuel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 need to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make 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my dreams come</a:t>
            </a:r>
            <a:r>
              <a:rPr sz="1150" spc="-4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true.”</a:t>
            </a:r>
            <a:endParaRPr sz="1150">
              <a:latin typeface="Times New Roman"/>
              <a:cs typeface="Times New Roman"/>
            </a:endParaRPr>
          </a:p>
          <a:p>
            <a:pPr marL="12700" marR="154940">
              <a:lnSpc>
                <a:spcPts val="1320"/>
              </a:lnSpc>
              <a:spcBef>
                <a:spcPts val="10"/>
              </a:spcBef>
            </a:pP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Branch of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Lumberton was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valedictorian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her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graduating class at Dillon Christian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School.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She 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was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member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yearbook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staff,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Anchor Club, Beta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Club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softball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volleyball</a:t>
            </a:r>
            <a:r>
              <a:rPr sz="1150" spc="2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teams.</a:t>
            </a:r>
            <a:endParaRPr sz="1150">
              <a:latin typeface="Times New Roman"/>
              <a:cs typeface="Times New Roman"/>
            </a:endParaRPr>
          </a:p>
          <a:p>
            <a:pPr marL="12700" marR="23495">
              <a:lnSpc>
                <a:spcPts val="1320"/>
              </a:lnSpc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“I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am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so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honored 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excited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to be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named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Early Assurance scholar,” she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said.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“It’s such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 honor  and 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privilege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go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UNC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Pembroke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for four years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then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straight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medical school.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This is</a:t>
            </a:r>
            <a:r>
              <a:rPr sz="1150" spc="2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265"/>
              </a:lnSpc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amazing</a:t>
            </a:r>
            <a:r>
              <a:rPr sz="1150" spc="-2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opportunity.”</a:t>
            </a:r>
            <a:endParaRPr sz="1150">
              <a:latin typeface="Times New Roman"/>
              <a:cs typeface="Times New Roman"/>
            </a:endParaRPr>
          </a:p>
          <a:p>
            <a:pPr marL="12700" marR="36830">
              <a:lnSpc>
                <a:spcPts val="1320"/>
              </a:lnSpc>
              <a:spcBef>
                <a:spcPts val="70"/>
              </a:spcBef>
            </a:pP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Branch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developed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passion for medicine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at 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young age,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but it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was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tragic loss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her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high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school 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friend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Sophie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El-Mahdy,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that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guided her decision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to pursue 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career in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medical</a:t>
            </a:r>
            <a:r>
              <a:rPr sz="1150" spc="1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field.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255"/>
              </a:lnSpc>
            </a:pP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El-Mahdy died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from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pulmonary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embolism in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November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2019.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She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was</a:t>
            </a:r>
            <a:r>
              <a:rPr sz="1150" spc="-4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16.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“She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wanted to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go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into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medicine, so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feel like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I’ve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been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called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to do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this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her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memory.”</a:t>
            </a:r>
            <a:endParaRPr sz="1150">
              <a:latin typeface="Times New Roman"/>
              <a:cs typeface="Times New Roman"/>
            </a:endParaRPr>
          </a:p>
          <a:p>
            <a:pPr marL="12700" marR="127000">
              <a:lnSpc>
                <a:spcPts val="1330"/>
              </a:lnSpc>
              <a:spcBef>
                <a:spcPts val="55"/>
              </a:spcBef>
            </a:pP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Branch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will also study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biology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with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biomedical emphasis. She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is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considering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pursuing 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career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family</a:t>
            </a:r>
            <a:r>
              <a:rPr sz="1150" spc="-3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medicine.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2600" y="838200"/>
            <a:ext cx="4464050" cy="3076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4" name="Picture 6" descr="Deserved Deserving Sticker - Deserved Deserving Well Deserved Stick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610600"/>
            <a:ext cx="221564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9329" y="436880"/>
            <a:ext cx="7658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</a:t>
            </a:r>
            <a:r>
              <a:rPr sz="1100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15948" y="886460"/>
            <a:ext cx="53378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040404"/>
                </a:solidFill>
                <a:latin typeface="Times New Roman"/>
                <a:cs typeface="Times New Roman"/>
              </a:rPr>
              <a:t>NC-HCAP </a:t>
            </a:r>
            <a:r>
              <a:rPr sz="1400" b="1" dirty="0">
                <a:solidFill>
                  <a:srgbClr val="040404"/>
                </a:solidFill>
                <a:latin typeface="Times New Roman"/>
                <a:cs typeface="Times New Roman"/>
              </a:rPr>
              <a:t>Students that </a:t>
            </a:r>
            <a:r>
              <a:rPr sz="1400" b="1" spc="-5" dirty="0">
                <a:solidFill>
                  <a:srgbClr val="040404"/>
                </a:solidFill>
                <a:latin typeface="Times New Roman"/>
                <a:cs typeface="Times New Roman"/>
              </a:rPr>
              <a:t>have graduated </a:t>
            </a:r>
            <a:r>
              <a:rPr sz="1400" b="1" dirty="0">
                <a:solidFill>
                  <a:srgbClr val="040404"/>
                </a:solidFill>
                <a:latin typeface="Times New Roman"/>
                <a:cs typeface="Times New Roman"/>
              </a:rPr>
              <a:t>from </a:t>
            </a:r>
            <a:r>
              <a:rPr sz="1400" b="1" spc="-5" dirty="0">
                <a:solidFill>
                  <a:srgbClr val="040404"/>
                </a:solidFill>
                <a:latin typeface="Times New Roman"/>
                <a:cs typeface="Times New Roman"/>
              </a:rPr>
              <a:t>professional</a:t>
            </a:r>
            <a:r>
              <a:rPr sz="1400" b="1" spc="-1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040404"/>
                </a:solidFill>
                <a:latin typeface="Times New Roman"/>
                <a:cs typeface="Times New Roman"/>
              </a:rPr>
              <a:t>programs.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2004" y="5097907"/>
            <a:ext cx="5937250" cy="216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Alumnus Mikey Thomas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embarks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dental career in</a:t>
            </a:r>
            <a:r>
              <a:rPr sz="1150" spc="-6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Florida</a:t>
            </a:r>
            <a:endParaRPr sz="1150" dirty="0">
              <a:latin typeface="Times New Roman"/>
              <a:cs typeface="Times New Roman"/>
            </a:endParaRPr>
          </a:p>
          <a:p>
            <a:pPr marL="12700" marR="5080">
              <a:lnSpc>
                <a:spcPts val="1330"/>
              </a:lnSpc>
              <a:spcBef>
                <a:spcPts val="930"/>
              </a:spcBef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UNC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Pembroke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alumnus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Mikey Thomas is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practicing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dentistry in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St. Petersburg, Fla., after earning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 Doctor of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Dental Medicine degree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the</a:t>
            </a:r>
            <a:r>
              <a:rPr sz="1150" spc="-1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spring.</a:t>
            </a:r>
            <a:endParaRPr sz="1150" dirty="0">
              <a:latin typeface="Times New Roman"/>
              <a:cs typeface="Times New Roman"/>
            </a:endParaRPr>
          </a:p>
          <a:p>
            <a:pPr marL="12700" marR="83820">
              <a:lnSpc>
                <a:spcPts val="1320"/>
              </a:lnSpc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Thomas graduated from East Carolina University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School of Dental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Medicine in May. He obtained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 biology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degree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along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with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minor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business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administration from UNCP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</a:t>
            </a:r>
            <a:r>
              <a:rPr sz="1150" spc="-2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2017.</a:t>
            </a:r>
            <a:endParaRPr sz="1150" dirty="0">
              <a:latin typeface="Times New Roman"/>
              <a:cs typeface="Times New Roman"/>
            </a:endParaRPr>
          </a:p>
          <a:p>
            <a:pPr marL="12700" marR="55880">
              <a:lnSpc>
                <a:spcPts val="1320"/>
              </a:lnSpc>
            </a:pP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Burlington, N.C., native was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four-year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varsity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member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wrestling team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UNCP,  compiling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65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wins for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his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collegiate career, taking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home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first-place finishes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at 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Pembroke</a:t>
            </a:r>
            <a:r>
              <a:rPr sz="1150" spc="13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Classic</a:t>
            </a: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ts val="1270"/>
              </a:lnSpc>
            </a:pP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the UCF Open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2016.</a:t>
            </a:r>
            <a:endParaRPr sz="1150" dirty="0">
              <a:latin typeface="Times New Roman"/>
              <a:cs typeface="Times New Roman"/>
            </a:endParaRPr>
          </a:p>
          <a:p>
            <a:pPr marL="12700" marR="5080">
              <a:lnSpc>
                <a:spcPts val="1320"/>
              </a:lnSpc>
              <a:spcBef>
                <a:spcPts val="65"/>
              </a:spcBef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He was named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to 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PBC Presidential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Honor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Roll three years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a row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and named the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2017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recipient 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Peach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Belt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Conference-Sun Trust Foundation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Minority Graduate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Scholarship.</a:t>
            </a:r>
            <a:endParaRPr sz="1150" dirty="0">
              <a:latin typeface="Times New Roman"/>
              <a:cs typeface="Times New Roman"/>
            </a:endParaRPr>
          </a:p>
          <a:p>
            <a:pPr marL="12700" marR="83185">
              <a:lnSpc>
                <a:spcPts val="1320"/>
              </a:lnSpc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"Balancing athletics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academics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UNCP helped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me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develop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study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strategy in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which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utilized  throughout dental school,"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he</a:t>
            </a:r>
            <a:r>
              <a:rPr sz="1150" spc="1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said.</a:t>
            </a: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14400" y="1236599"/>
            <a:ext cx="2514600" cy="37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9329" y="436880"/>
            <a:ext cx="7658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</a:t>
            </a:r>
            <a:r>
              <a:rPr sz="1100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0" y="3962400"/>
            <a:ext cx="565119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Kennedi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 Stewart Henry graduated from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ECU's </a:t>
            </a:r>
            <a:r>
              <a:rPr sz="115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School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of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Dental</a:t>
            </a:r>
            <a:r>
              <a:rPr sz="1150" spc="114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Medicine</a:t>
            </a:r>
            <a:endParaRPr sz="1150" dirty="0">
              <a:latin typeface="Segoe UI Historic"/>
              <a:cs typeface="Segoe UI Histor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400" y="7848600"/>
            <a:ext cx="6489396" cy="209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300"/>
              </a:lnSpc>
              <a:spcBef>
                <a:spcPts val="100"/>
              </a:spcBef>
            </a:pP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Brandon Blackwell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graduated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from VCOM-Carolinas-Edward Via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of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Osteopathic  Medicine.</a:t>
            </a:r>
            <a:endParaRPr sz="1150" dirty="0">
              <a:latin typeface="Segoe UI Historic"/>
              <a:cs typeface="Segoe UI Histor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19200" y="838200"/>
            <a:ext cx="22860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86200" y="4724400"/>
            <a:ext cx="22860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9329" y="436880"/>
            <a:ext cx="7658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</a:t>
            </a:r>
            <a:r>
              <a:rPr sz="1100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0600" y="3733800"/>
            <a:ext cx="5889625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Aliyah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Liz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Lynch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graduated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with her Doctorate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in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Physical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Therapy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from Wingate</a:t>
            </a:r>
            <a:r>
              <a:rPr sz="1150" spc="65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University.</a:t>
            </a:r>
            <a:endParaRPr sz="1150" dirty="0">
              <a:latin typeface="Segoe UI Historic"/>
              <a:cs typeface="Segoe UI Histor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0600" y="8001000"/>
            <a:ext cx="5943600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Austin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Deese graduated from Tuskegee University, College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of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Veterinary</a:t>
            </a:r>
            <a:r>
              <a:rPr sz="1150" spc="8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Medicine.</a:t>
            </a:r>
            <a:endParaRPr sz="1150" dirty="0">
              <a:latin typeface="Segoe UI Historic"/>
              <a:cs typeface="Segoe UI Histor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43000" y="1143000"/>
            <a:ext cx="1733550" cy="231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0" y="4953000"/>
            <a:ext cx="1703070" cy="2551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9329" y="436880"/>
            <a:ext cx="7658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</a:t>
            </a:r>
            <a:r>
              <a:rPr sz="1100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4038600"/>
            <a:ext cx="6149644" cy="4021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400"/>
              </a:lnSpc>
              <a:spcBef>
                <a:spcPts val="100"/>
              </a:spcBef>
            </a:pP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Sharon Ayioka,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native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of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Kenya pursuing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career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as an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ambulatory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care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pharmacist, she  graduated from </a:t>
            </a:r>
            <a:r>
              <a:rPr sz="115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Wingate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University, Doctor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115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Pharmacy.</a:t>
            </a:r>
            <a:endParaRPr sz="1150" dirty="0">
              <a:latin typeface="Segoe UI Historic"/>
              <a:cs typeface="Segoe UI Histor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8382000"/>
            <a:ext cx="5865495" cy="6076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0900"/>
              </a:lnSpc>
              <a:spcBef>
                <a:spcPts val="90"/>
              </a:spcBef>
            </a:pP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Megan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Kwasnik plans to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gain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experience working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at a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community pharmacy before  applying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for a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two-year residency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program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focusing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on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infectious disease.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Megan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Kwasnik  graduated from </a:t>
            </a:r>
            <a:r>
              <a:rPr sz="1150" spc="-10" dirty="0">
                <a:solidFill>
                  <a:srgbClr val="040404"/>
                </a:solidFill>
                <a:latin typeface="Segoe UI Historic"/>
                <a:cs typeface="Segoe UI Historic"/>
              </a:rPr>
              <a:t>Wingate </a:t>
            </a:r>
            <a:r>
              <a:rPr sz="1150" spc="-5" dirty="0">
                <a:solidFill>
                  <a:srgbClr val="040404"/>
                </a:solidFill>
                <a:latin typeface="Segoe UI Historic"/>
                <a:cs typeface="Segoe UI Historic"/>
              </a:rPr>
              <a:t>University, Doctor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of</a:t>
            </a:r>
            <a:r>
              <a:rPr sz="1150" spc="10" dirty="0">
                <a:solidFill>
                  <a:srgbClr val="040404"/>
                </a:solidFill>
                <a:latin typeface="Segoe UI Historic"/>
                <a:cs typeface="Segoe UI Historic"/>
              </a:rPr>
              <a:t> </a:t>
            </a:r>
            <a:r>
              <a:rPr sz="1150" dirty="0">
                <a:solidFill>
                  <a:srgbClr val="040404"/>
                </a:solidFill>
                <a:latin typeface="Segoe UI Historic"/>
                <a:cs typeface="Segoe UI Historic"/>
              </a:rPr>
              <a:t>Pharmacy.</a:t>
            </a:r>
            <a:endParaRPr sz="1150" dirty="0">
              <a:latin typeface="Segoe UI Historic"/>
              <a:cs typeface="Segoe UI Historic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71600" y="762000"/>
            <a:ext cx="1819148" cy="3192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8600" y="5029200"/>
            <a:ext cx="2038350" cy="3057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9329" y="436880"/>
            <a:ext cx="7658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</a:t>
            </a:r>
            <a:r>
              <a:rPr sz="1100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02004" y="3021838"/>
            <a:ext cx="5960110" cy="156845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100965" algn="just">
              <a:lnSpc>
                <a:spcPct val="95800"/>
              </a:lnSpc>
              <a:spcBef>
                <a:spcPts val="160"/>
              </a:spcBef>
            </a:pP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Brooke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Chavis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Maxton has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landed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 intern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Walgreens. Her time at UNCP  allowed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to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 the necessary knowledge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biology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chemistry, which helped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succeed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pharmacy</a:t>
            </a:r>
            <a:r>
              <a:rPr sz="1150" spc="-3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school.</a:t>
            </a:r>
            <a:endParaRPr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>
              <a:lnSpc>
                <a:spcPts val="1320"/>
              </a:lnSpc>
              <a:spcBef>
                <a:spcPts val="45"/>
              </a:spcBef>
            </a:pP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“The faculty were encouraging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challenged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to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reach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potential. Furthermore,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 Career Access Program allowed me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internship that </a:t>
            </a:r>
            <a:r>
              <a:rPr sz="1150" spc="-1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gave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insight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medical  field, which piqued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interest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exploring numerous careers, leading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to pharmacy school.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 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gained at UNCP were vital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1150" spc="-1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helping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PharmD,” Chavis</a:t>
            </a:r>
            <a:r>
              <a:rPr sz="1150" spc="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said.</a:t>
            </a:r>
            <a:endParaRPr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ts val="1285"/>
              </a:lnSpc>
            </a:pP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Chavis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plans to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seek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pharmacist position with Walgreens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upon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obtaining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</a:t>
            </a:r>
            <a:r>
              <a:rPr sz="1150" spc="2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licensure.</a:t>
            </a:r>
            <a:endParaRPr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Brooke Chavis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graduated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Wingate University, Doctor </a:t>
            </a:r>
            <a:r>
              <a:rPr sz="1150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150" spc="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Pharmacy.</a:t>
            </a:r>
            <a:endParaRPr sz="1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914400"/>
            <a:ext cx="2832100" cy="2124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4572000" y="4800600"/>
            <a:ext cx="1804035" cy="22764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/>
          <p:cNvSpPr txBox="1"/>
          <p:nvPr/>
        </p:nvSpPr>
        <p:spPr>
          <a:xfrm>
            <a:off x="990600" y="7391400"/>
            <a:ext cx="5946775" cy="10407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69215">
              <a:lnSpc>
                <a:spcPts val="1320"/>
              </a:lnSpc>
              <a:spcBef>
                <a:spcPts val="195"/>
              </a:spcBef>
            </a:pP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Ashely Arcara has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accepted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year-long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acute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care residency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Novant Health Presbyterian Medical  Center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Charlotte.</a:t>
            </a: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ts val="1260"/>
              </a:lnSpc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“My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time at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UNCP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has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impacted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my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life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so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many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ways,” said Arcara,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Fayetteville native.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“It</a:t>
            </a:r>
            <a:r>
              <a:rPr sz="1150" spc="4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has</a:t>
            </a:r>
            <a:endParaRPr sz="1150" dirty="0">
              <a:latin typeface="Times New Roman"/>
              <a:cs typeface="Times New Roman"/>
            </a:endParaRPr>
          </a:p>
          <a:p>
            <a:pPr marL="12700" marR="131445">
              <a:lnSpc>
                <a:spcPts val="1320"/>
              </a:lnSpc>
              <a:spcBef>
                <a:spcPts val="70"/>
              </a:spcBef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allowed me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pursue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my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career goal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becoming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pharmacist. Without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wonderful faculty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staff,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 would not be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where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 am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today.” She graduated from Wingate University,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Doctor of 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Pharmacy.</a:t>
            </a:r>
            <a:endParaRPr sz="11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9329" y="436880"/>
            <a:ext cx="76581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P a g e |</a:t>
            </a:r>
            <a:r>
              <a:rPr sz="1100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C000"/>
                </a:solidFill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416" y="643127"/>
            <a:ext cx="5981065" cy="0"/>
          </a:xfrm>
          <a:custGeom>
            <a:avLst/>
            <a:gdLst/>
            <a:ahLst/>
            <a:cxnLst/>
            <a:rect l="l" t="t" r="r" b="b"/>
            <a:pathLst>
              <a:path w="5981065">
                <a:moveTo>
                  <a:pt x="0" y="0"/>
                </a:moveTo>
                <a:lnTo>
                  <a:pt x="5981065" y="0"/>
                </a:lnTo>
              </a:path>
            </a:pathLst>
          </a:custGeom>
          <a:ln w="762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4400" y="4419600"/>
            <a:ext cx="5966460" cy="3225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55"/>
              </a:lnSpc>
              <a:spcBef>
                <a:spcPts val="100"/>
              </a:spcBef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UNCP graduate Christian Ryckeley begins medical residency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Aventura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Hospital</a:t>
            </a:r>
            <a:endParaRPr sz="1150" dirty="0">
              <a:latin typeface="Times New Roman"/>
              <a:cs typeface="Times New Roman"/>
            </a:endParaRPr>
          </a:p>
          <a:p>
            <a:pPr marL="12700" marR="211454">
              <a:lnSpc>
                <a:spcPts val="1320"/>
              </a:lnSpc>
              <a:spcBef>
                <a:spcPts val="70"/>
              </a:spcBef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Fresh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out of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medical school, Christian Ryckeley will soon begin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three-year emergency medicine  residency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Aventura Hospital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Medical Center in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Florida.</a:t>
            </a:r>
            <a:endParaRPr sz="1150" dirty="0">
              <a:latin typeface="Times New Roman"/>
              <a:cs typeface="Times New Roman"/>
            </a:endParaRPr>
          </a:p>
          <a:p>
            <a:pPr marL="12700" marR="153035">
              <a:lnSpc>
                <a:spcPts val="1320"/>
              </a:lnSpc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Ryckeley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earned his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medical degree from the University </a:t>
            </a:r>
            <a:r>
              <a:rPr sz="1150" spc="5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North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Carolina in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May. Before medical 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school, he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was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 honor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student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UNC Pembroke, earning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Bachelor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Science degree with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 double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major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chemistry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zoology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2016.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He excelled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academically as 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member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</a:t>
            </a:r>
            <a:r>
              <a:rPr sz="1150" spc="-4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the</a:t>
            </a:r>
            <a:endParaRPr sz="1150" dirty="0">
              <a:latin typeface="Times New Roman"/>
              <a:cs typeface="Times New Roman"/>
            </a:endParaRPr>
          </a:p>
          <a:p>
            <a:pPr marL="12700" marR="5080">
              <a:lnSpc>
                <a:spcPts val="1320"/>
              </a:lnSpc>
              <a:spcBef>
                <a:spcPts val="10"/>
              </a:spcBef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Maynor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Honors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College, graduating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summa cum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laude.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former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McGrew-Fruecht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scholar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a 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chancellor's ambassador,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credits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nurturing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student-professor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experience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gained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UNCP for 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his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academic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success.</a:t>
            </a:r>
            <a:endParaRPr sz="1150" dirty="0">
              <a:latin typeface="Times New Roman"/>
              <a:cs typeface="Times New Roman"/>
            </a:endParaRPr>
          </a:p>
          <a:p>
            <a:pPr marL="12700" marR="116839">
              <a:lnSpc>
                <a:spcPts val="1320"/>
              </a:lnSpc>
              <a:spcBef>
                <a:spcPts val="5"/>
              </a:spcBef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"From Dr. Siva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Mandjiny in 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chemistry department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being an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endless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source of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encouragement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to  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Health Careers Club and Natalya Freeman-Locklear forming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foundation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sz="1150" spc="5" dirty="0">
                <a:solidFill>
                  <a:srgbClr val="040404"/>
                </a:solidFill>
                <a:latin typeface="Times New Roman"/>
                <a:cs typeface="Times New Roman"/>
              </a:rPr>
              <a:t>my</a:t>
            </a:r>
            <a:r>
              <a:rPr sz="1150" spc="5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medical</a:t>
            </a:r>
            <a:endParaRPr sz="1150" dirty="0">
              <a:latin typeface="Times New Roman"/>
              <a:cs typeface="Times New Roman"/>
            </a:endParaRPr>
          </a:p>
          <a:p>
            <a:pPr marL="12700">
              <a:lnSpc>
                <a:spcPts val="1270"/>
              </a:lnSpc>
            </a:pP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training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experience, UNCP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has been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instrumental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my journey toward</a:t>
            </a:r>
            <a:r>
              <a:rPr sz="1150" spc="-45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medicine.</a:t>
            </a:r>
            <a:endParaRPr sz="1150" dirty="0">
              <a:latin typeface="Times New Roman"/>
              <a:cs typeface="Times New Roman"/>
            </a:endParaRPr>
          </a:p>
          <a:p>
            <a:pPr marL="12700" marR="57150">
              <a:lnSpc>
                <a:spcPts val="1320"/>
              </a:lnSpc>
              <a:spcBef>
                <a:spcPts val="65"/>
              </a:spcBef>
            </a:pP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"But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most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of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all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is my mentor, in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science, education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life, Meg Zets. Without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her, I can't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imagine 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being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where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 am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today.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She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was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pivotal moment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my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undergrad career, constantly challenging 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me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my understanding of the world, 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that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has spurred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 </a:t>
            </a:r>
            <a:r>
              <a:rPr sz="1150" spc="10" dirty="0">
                <a:solidFill>
                  <a:srgbClr val="040404"/>
                </a:solidFill>
                <a:latin typeface="Times New Roman"/>
                <a:cs typeface="Times New Roman"/>
              </a:rPr>
              <a:t>on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to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pursue not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only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medicine and  academia but also conservation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humanitarianism," Ryckeley said.</a:t>
            </a:r>
            <a:endParaRPr sz="1150" dirty="0">
              <a:latin typeface="Times New Roman"/>
              <a:cs typeface="Times New Roman"/>
            </a:endParaRPr>
          </a:p>
          <a:p>
            <a:pPr marL="12700" marR="86995">
              <a:lnSpc>
                <a:spcPts val="1320"/>
              </a:lnSpc>
              <a:spcBef>
                <a:spcPts val="10"/>
              </a:spcBef>
            </a:pP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The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residency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program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begins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June 25.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Upon completion,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the Tar </a:t>
            </a:r>
            <a:r>
              <a:rPr sz="1150" spc="-10" dirty="0">
                <a:solidFill>
                  <a:srgbClr val="040404"/>
                </a:solidFill>
                <a:latin typeface="Times New Roman"/>
                <a:cs typeface="Times New Roman"/>
              </a:rPr>
              <a:t>Heel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native says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he is considering  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fellowship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pediatrics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or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emergency medical services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eventually seeking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career practicing  medicine at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community, nonprofit hospital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in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both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clinical </a:t>
            </a:r>
            <a:r>
              <a:rPr sz="1150" dirty="0">
                <a:solidFill>
                  <a:srgbClr val="040404"/>
                </a:solidFill>
                <a:latin typeface="Times New Roman"/>
                <a:cs typeface="Times New Roman"/>
              </a:rPr>
              <a:t>and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academic</a:t>
            </a:r>
            <a:r>
              <a:rPr sz="1150" spc="10" dirty="0">
                <a:solidFill>
                  <a:srgbClr val="040404"/>
                </a:solidFill>
                <a:latin typeface="Times New Roman"/>
                <a:cs typeface="Times New Roman"/>
              </a:rPr>
              <a:t> </a:t>
            </a:r>
            <a:r>
              <a:rPr sz="1150" spc="-5" dirty="0">
                <a:solidFill>
                  <a:srgbClr val="040404"/>
                </a:solidFill>
                <a:latin typeface="Times New Roman"/>
                <a:cs typeface="Times New Roman"/>
              </a:rPr>
              <a:t>capacity.</a:t>
            </a: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19400" y="914400"/>
            <a:ext cx="2162048" cy="28848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36C3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3943</Words>
  <Application>Microsoft Office PowerPoint</Application>
  <PresentationFormat>Custom</PresentationFormat>
  <Paragraphs>274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Segoe UI Historic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Vance</dc:creator>
  <cp:lastModifiedBy>Melissa Vance</cp:lastModifiedBy>
  <cp:revision>14</cp:revision>
  <cp:lastPrinted>2021-09-14T17:32:18Z</cp:lastPrinted>
  <dcterms:created xsi:type="dcterms:W3CDTF">2021-09-14T13:01:26Z</dcterms:created>
  <dcterms:modified xsi:type="dcterms:W3CDTF">2021-09-14T17:39:20Z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2021-09-14T00:00:00Z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2021-09-14T00:00:00Z</vt:filetime>
  </property>
</Properties>
</file>