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1"/>
  </p:notesMasterIdLst>
  <p:sldIdLst>
    <p:sldId id="260" r:id="rId2"/>
    <p:sldId id="261" r:id="rId3"/>
    <p:sldId id="264" r:id="rId4"/>
    <p:sldId id="263" r:id="rId5"/>
    <p:sldId id="262" r:id="rId6"/>
    <p:sldId id="270" r:id="rId7"/>
    <p:sldId id="266" r:id="rId8"/>
    <p:sldId id="267"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72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99"/>
    <p:restoredTop sz="94694"/>
  </p:normalViewPr>
  <p:slideViewPr>
    <p:cSldViewPr snapToGrid="0" snapToObjects="1">
      <p:cViewPr varScale="1">
        <p:scale>
          <a:sx n="114" d="100"/>
          <a:sy n="114" d="100"/>
        </p:scale>
        <p:origin x="192"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1CBFE-E80C-5648-BD88-7D482B8EC68E}" type="datetimeFigureOut">
              <a:rPr lang="en-US" smtClean="0"/>
              <a:t>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19EBF-408F-084F-9AE8-F365C6D5099B}" type="slidenum">
              <a:rPr lang="en-US" smtClean="0"/>
              <a:t>‹#›</a:t>
            </a:fld>
            <a:endParaRPr lang="en-US"/>
          </a:p>
        </p:txBody>
      </p:sp>
    </p:spTree>
    <p:extLst>
      <p:ext uri="{BB962C8B-B14F-4D97-AF65-F5344CB8AC3E}">
        <p14:creationId xmlns:p14="http://schemas.microsoft.com/office/powerpoint/2010/main" val="1394901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819EBF-408F-084F-9AE8-F365C6D5099B}" type="slidenum">
              <a:rPr lang="en-US" smtClean="0"/>
              <a:t>1</a:t>
            </a:fld>
            <a:endParaRPr lang="en-US"/>
          </a:p>
        </p:txBody>
      </p:sp>
    </p:spTree>
    <p:extLst>
      <p:ext uri="{BB962C8B-B14F-4D97-AF65-F5344CB8AC3E}">
        <p14:creationId xmlns:p14="http://schemas.microsoft.com/office/powerpoint/2010/main" val="27305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the catalog page.  Select or search from the options on the left.  You will automatically be taken to the business card page, but simply select your desired choice to be taken there.</a:t>
            </a:r>
            <a:endParaRPr lang="en-US" dirty="0"/>
          </a:p>
        </p:txBody>
      </p:sp>
      <p:sp>
        <p:nvSpPr>
          <p:cNvPr id="4" name="Slide Number Placeholder 3"/>
          <p:cNvSpPr>
            <a:spLocks noGrp="1"/>
          </p:cNvSpPr>
          <p:nvPr>
            <p:ph type="sldNum" sz="quarter" idx="5"/>
          </p:nvPr>
        </p:nvSpPr>
        <p:spPr/>
        <p:txBody>
          <a:bodyPr/>
          <a:lstStyle/>
          <a:p>
            <a:fld id="{E5819EBF-408F-084F-9AE8-F365C6D5099B}" type="slidenum">
              <a:rPr lang="en-US" smtClean="0"/>
              <a:t>2</a:t>
            </a:fld>
            <a:endParaRPr lang="en-US"/>
          </a:p>
        </p:txBody>
      </p:sp>
    </p:spTree>
    <p:extLst>
      <p:ext uri="{BB962C8B-B14F-4D97-AF65-F5344CB8AC3E}">
        <p14:creationId xmlns:p14="http://schemas.microsoft.com/office/powerpoint/2010/main" val="429189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the catalog page.  Select or search from the options on the left.  You will automatically be taken to the business card page, but simply select your desired choice to be taken there.</a:t>
            </a:r>
            <a:endParaRPr lang="en-US" dirty="0"/>
          </a:p>
        </p:txBody>
      </p:sp>
      <p:sp>
        <p:nvSpPr>
          <p:cNvPr id="4" name="Slide Number Placeholder 3"/>
          <p:cNvSpPr>
            <a:spLocks noGrp="1"/>
          </p:cNvSpPr>
          <p:nvPr>
            <p:ph type="sldNum" sz="quarter" idx="5"/>
          </p:nvPr>
        </p:nvSpPr>
        <p:spPr/>
        <p:txBody>
          <a:bodyPr/>
          <a:lstStyle/>
          <a:p>
            <a:fld id="{E5819EBF-408F-084F-9AE8-F365C6D5099B}" type="slidenum">
              <a:rPr lang="en-US" smtClean="0"/>
              <a:t>3</a:t>
            </a:fld>
            <a:endParaRPr lang="en-US"/>
          </a:p>
        </p:txBody>
      </p:sp>
    </p:spTree>
    <p:extLst>
      <p:ext uri="{BB962C8B-B14F-4D97-AF65-F5344CB8AC3E}">
        <p14:creationId xmlns:p14="http://schemas.microsoft.com/office/powerpoint/2010/main" val="2391852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your dynamic information and select your desired card back </a:t>
            </a:r>
          </a:p>
        </p:txBody>
      </p:sp>
      <p:sp>
        <p:nvSpPr>
          <p:cNvPr id="4" name="Slide Number Placeholder 3"/>
          <p:cNvSpPr>
            <a:spLocks noGrp="1"/>
          </p:cNvSpPr>
          <p:nvPr>
            <p:ph type="sldNum" sz="quarter" idx="5"/>
          </p:nvPr>
        </p:nvSpPr>
        <p:spPr/>
        <p:txBody>
          <a:bodyPr/>
          <a:lstStyle/>
          <a:p>
            <a:fld id="{E5819EBF-408F-084F-9AE8-F365C6D5099B}" type="slidenum">
              <a:rPr lang="en-US" smtClean="0"/>
              <a:t>4</a:t>
            </a:fld>
            <a:endParaRPr lang="en-US"/>
          </a:p>
        </p:txBody>
      </p:sp>
    </p:spTree>
    <p:extLst>
      <p:ext uri="{BB962C8B-B14F-4D97-AF65-F5344CB8AC3E}">
        <p14:creationId xmlns:p14="http://schemas.microsoft.com/office/powerpoint/2010/main" val="291565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819EBF-408F-084F-9AE8-F365C6D5099B}" type="slidenum">
              <a:rPr lang="en-US" smtClean="0"/>
              <a:t>7</a:t>
            </a:fld>
            <a:endParaRPr lang="en-US"/>
          </a:p>
        </p:txBody>
      </p:sp>
    </p:spTree>
    <p:extLst>
      <p:ext uri="{BB962C8B-B14F-4D97-AF65-F5344CB8AC3E}">
        <p14:creationId xmlns:p14="http://schemas.microsoft.com/office/powerpoint/2010/main" val="27725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E5A96F-2D39-8D4D-BCFD-21DB016FD2A6}" type="datetimeFigureOut">
              <a:rPr lang="en-US" smtClean="0"/>
              <a:t>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A8DF-FB66-DC4C-8F27-20196A1B53F6}" type="slidenum">
              <a:rPr lang="en-US" smtClean="0"/>
              <a:t>‹#›</a:t>
            </a:fld>
            <a:endParaRPr lang="en-US"/>
          </a:p>
        </p:txBody>
      </p:sp>
    </p:spTree>
    <p:extLst>
      <p:ext uri="{BB962C8B-B14F-4D97-AF65-F5344CB8AC3E}">
        <p14:creationId xmlns:p14="http://schemas.microsoft.com/office/powerpoint/2010/main" val="4072395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E5A96F-2D39-8D4D-BCFD-21DB016FD2A6}" type="datetimeFigureOut">
              <a:rPr lang="en-US" smtClean="0"/>
              <a:t>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A8DF-FB66-DC4C-8F27-20196A1B53F6}" type="slidenum">
              <a:rPr lang="en-US" smtClean="0"/>
              <a:t>‹#›</a:t>
            </a:fld>
            <a:endParaRPr lang="en-US"/>
          </a:p>
        </p:txBody>
      </p:sp>
    </p:spTree>
    <p:extLst>
      <p:ext uri="{BB962C8B-B14F-4D97-AF65-F5344CB8AC3E}">
        <p14:creationId xmlns:p14="http://schemas.microsoft.com/office/powerpoint/2010/main" val="419922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E5A96F-2D39-8D4D-BCFD-21DB016FD2A6}" type="datetimeFigureOut">
              <a:rPr lang="en-US" smtClean="0"/>
              <a:t>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A8DF-FB66-DC4C-8F27-20196A1B53F6}" type="slidenum">
              <a:rPr lang="en-US" smtClean="0"/>
              <a:t>‹#›</a:t>
            </a:fld>
            <a:endParaRPr lang="en-US"/>
          </a:p>
        </p:txBody>
      </p:sp>
    </p:spTree>
    <p:extLst>
      <p:ext uri="{BB962C8B-B14F-4D97-AF65-F5344CB8AC3E}">
        <p14:creationId xmlns:p14="http://schemas.microsoft.com/office/powerpoint/2010/main" val="93425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E5A96F-2D39-8D4D-BCFD-21DB016FD2A6}" type="datetimeFigureOut">
              <a:rPr lang="en-US" smtClean="0"/>
              <a:t>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A8DF-FB66-DC4C-8F27-20196A1B53F6}" type="slidenum">
              <a:rPr lang="en-US" smtClean="0"/>
              <a:t>‹#›</a:t>
            </a:fld>
            <a:endParaRPr lang="en-US"/>
          </a:p>
        </p:txBody>
      </p:sp>
    </p:spTree>
    <p:extLst>
      <p:ext uri="{BB962C8B-B14F-4D97-AF65-F5344CB8AC3E}">
        <p14:creationId xmlns:p14="http://schemas.microsoft.com/office/powerpoint/2010/main" val="396739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E5A96F-2D39-8D4D-BCFD-21DB016FD2A6}" type="datetimeFigureOut">
              <a:rPr lang="en-US" smtClean="0"/>
              <a:t>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A8DF-FB66-DC4C-8F27-20196A1B53F6}" type="slidenum">
              <a:rPr lang="en-US" smtClean="0"/>
              <a:t>‹#›</a:t>
            </a:fld>
            <a:endParaRPr lang="en-US"/>
          </a:p>
        </p:txBody>
      </p:sp>
    </p:spTree>
    <p:extLst>
      <p:ext uri="{BB962C8B-B14F-4D97-AF65-F5344CB8AC3E}">
        <p14:creationId xmlns:p14="http://schemas.microsoft.com/office/powerpoint/2010/main" val="341525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E5A96F-2D39-8D4D-BCFD-21DB016FD2A6}" type="datetimeFigureOut">
              <a:rPr lang="en-US" smtClean="0"/>
              <a:t>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CA8DF-FB66-DC4C-8F27-20196A1B53F6}" type="slidenum">
              <a:rPr lang="en-US" smtClean="0"/>
              <a:t>‹#›</a:t>
            </a:fld>
            <a:endParaRPr lang="en-US"/>
          </a:p>
        </p:txBody>
      </p:sp>
    </p:spTree>
    <p:extLst>
      <p:ext uri="{BB962C8B-B14F-4D97-AF65-F5344CB8AC3E}">
        <p14:creationId xmlns:p14="http://schemas.microsoft.com/office/powerpoint/2010/main" val="28175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E5A96F-2D39-8D4D-BCFD-21DB016FD2A6}" type="datetimeFigureOut">
              <a:rPr lang="en-US" smtClean="0"/>
              <a:t>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CA8DF-FB66-DC4C-8F27-20196A1B53F6}" type="slidenum">
              <a:rPr lang="en-US" smtClean="0"/>
              <a:t>‹#›</a:t>
            </a:fld>
            <a:endParaRPr lang="en-US"/>
          </a:p>
        </p:txBody>
      </p:sp>
    </p:spTree>
    <p:extLst>
      <p:ext uri="{BB962C8B-B14F-4D97-AF65-F5344CB8AC3E}">
        <p14:creationId xmlns:p14="http://schemas.microsoft.com/office/powerpoint/2010/main" val="207402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E5A96F-2D39-8D4D-BCFD-21DB016FD2A6}" type="datetimeFigureOut">
              <a:rPr lang="en-US" smtClean="0"/>
              <a:t>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CA8DF-FB66-DC4C-8F27-20196A1B53F6}" type="slidenum">
              <a:rPr lang="en-US" smtClean="0"/>
              <a:t>‹#›</a:t>
            </a:fld>
            <a:endParaRPr lang="en-US"/>
          </a:p>
        </p:txBody>
      </p:sp>
    </p:spTree>
    <p:extLst>
      <p:ext uri="{BB962C8B-B14F-4D97-AF65-F5344CB8AC3E}">
        <p14:creationId xmlns:p14="http://schemas.microsoft.com/office/powerpoint/2010/main" val="180089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5A96F-2D39-8D4D-BCFD-21DB016FD2A6}" type="datetimeFigureOut">
              <a:rPr lang="en-US" smtClean="0"/>
              <a:t>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CA8DF-FB66-DC4C-8F27-20196A1B53F6}" type="slidenum">
              <a:rPr lang="en-US" smtClean="0"/>
              <a:t>‹#›</a:t>
            </a:fld>
            <a:endParaRPr lang="en-US"/>
          </a:p>
        </p:txBody>
      </p:sp>
    </p:spTree>
    <p:extLst>
      <p:ext uri="{BB962C8B-B14F-4D97-AF65-F5344CB8AC3E}">
        <p14:creationId xmlns:p14="http://schemas.microsoft.com/office/powerpoint/2010/main" val="354713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E5A96F-2D39-8D4D-BCFD-21DB016FD2A6}" type="datetimeFigureOut">
              <a:rPr lang="en-US" smtClean="0"/>
              <a:t>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CA8DF-FB66-DC4C-8F27-20196A1B53F6}" type="slidenum">
              <a:rPr lang="en-US" smtClean="0"/>
              <a:t>‹#›</a:t>
            </a:fld>
            <a:endParaRPr lang="en-US"/>
          </a:p>
        </p:txBody>
      </p:sp>
    </p:spTree>
    <p:extLst>
      <p:ext uri="{BB962C8B-B14F-4D97-AF65-F5344CB8AC3E}">
        <p14:creationId xmlns:p14="http://schemas.microsoft.com/office/powerpoint/2010/main" val="342748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E5A96F-2D39-8D4D-BCFD-21DB016FD2A6}" type="datetimeFigureOut">
              <a:rPr lang="en-US" smtClean="0"/>
              <a:t>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CA8DF-FB66-DC4C-8F27-20196A1B53F6}" type="slidenum">
              <a:rPr lang="en-US" smtClean="0"/>
              <a:t>‹#›</a:t>
            </a:fld>
            <a:endParaRPr lang="en-US"/>
          </a:p>
        </p:txBody>
      </p:sp>
    </p:spTree>
    <p:extLst>
      <p:ext uri="{BB962C8B-B14F-4D97-AF65-F5344CB8AC3E}">
        <p14:creationId xmlns:p14="http://schemas.microsoft.com/office/powerpoint/2010/main" val="256534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5A96F-2D39-8D4D-BCFD-21DB016FD2A6}" type="datetimeFigureOut">
              <a:rPr lang="en-US" smtClean="0"/>
              <a:t>1/8/21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CA8DF-FB66-DC4C-8F27-20196A1B53F6}" type="slidenum">
              <a:rPr lang="en-US" smtClean="0"/>
              <a:t>‹#›</a:t>
            </a:fld>
            <a:endParaRPr lang="en-US"/>
          </a:p>
        </p:txBody>
      </p:sp>
    </p:spTree>
    <p:extLst>
      <p:ext uri="{BB962C8B-B14F-4D97-AF65-F5344CB8AC3E}">
        <p14:creationId xmlns:p14="http://schemas.microsoft.com/office/powerpoint/2010/main" val="67735155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AA4D71-A321-0B45-9856-AA48F3D9D45B}"/>
              </a:ext>
            </a:extLst>
          </p:cNvPr>
          <p:cNvPicPr>
            <a:picLocks noGrp="1" noChangeAspect="1"/>
          </p:cNvPicPr>
          <p:nvPr>
            <p:ph idx="1"/>
          </p:nvPr>
        </p:nvPicPr>
        <p:blipFill rotWithShape="1">
          <a:blip r:embed="rId3"/>
          <a:srcRect b="129"/>
          <a:stretch/>
        </p:blipFill>
        <p:spPr>
          <a:xfrm>
            <a:off x="838200" y="704765"/>
            <a:ext cx="10628376" cy="5440003"/>
          </a:xfrm>
          <a:prstGeom prst="rect">
            <a:avLst/>
          </a:prstGeom>
        </p:spPr>
      </p:pic>
      <p:sp>
        <p:nvSpPr>
          <p:cNvPr id="6" name="TextBox 5">
            <a:extLst>
              <a:ext uri="{FF2B5EF4-FFF2-40B4-BE49-F238E27FC236}">
                <a16:creationId xmlns:a16="http://schemas.microsoft.com/office/drawing/2014/main" id="{12CCE74F-2843-1B43-BAC8-245EAB67B301}"/>
              </a:ext>
            </a:extLst>
          </p:cNvPr>
          <p:cNvSpPr txBox="1"/>
          <p:nvPr/>
        </p:nvSpPr>
        <p:spPr>
          <a:xfrm>
            <a:off x="1334530" y="6697362"/>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C6748827-9255-E447-85EC-C728647BCC61}"/>
              </a:ext>
            </a:extLst>
          </p:cNvPr>
          <p:cNvSpPr txBox="1"/>
          <p:nvPr/>
        </p:nvSpPr>
        <p:spPr>
          <a:xfrm>
            <a:off x="376368" y="58675"/>
            <a:ext cx="1979324" cy="523220"/>
          </a:xfrm>
          <a:prstGeom prst="rect">
            <a:avLst/>
          </a:prstGeom>
          <a:noFill/>
        </p:spPr>
        <p:txBody>
          <a:bodyPr wrap="none" rtlCol="0">
            <a:spAutoFit/>
          </a:bodyPr>
          <a:lstStyle/>
          <a:p>
            <a:r>
              <a:rPr lang="en-US" sz="1400"/>
              <a:t>Select Start a New Order</a:t>
            </a:r>
          </a:p>
          <a:p>
            <a:endParaRPr lang="en-US" sz="1400" dirty="0"/>
          </a:p>
        </p:txBody>
      </p:sp>
    </p:spTree>
    <p:extLst>
      <p:ext uri="{BB962C8B-B14F-4D97-AF65-F5344CB8AC3E}">
        <p14:creationId xmlns:p14="http://schemas.microsoft.com/office/powerpoint/2010/main" val="382290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7BCD-ECDC-B541-AFD5-B90B38F3935D}"/>
              </a:ext>
            </a:extLst>
          </p:cNvPr>
          <p:cNvSpPr>
            <a:spLocks noGrp="1"/>
          </p:cNvSpPr>
          <p:nvPr>
            <p:ph type="title"/>
          </p:nvPr>
        </p:nvSpPr>
        <p:spPr>
          <a:xfrm>
            <a:off x="284392" y="58366"/>
            <a:ext cx="5811607" cy="636608"/>
          </a:xfrm>
        </p:spPr>
        <p:txBody>
          <a:bodyPr vert="horz" lIns="91440" tIns="45720" rIns="91440" bIns="45720" rtlCol="0" anchor="b">
            <a:noAutofit/>
          </a:bodyPr>
          <a:lstStyle/>
          <a:p>
            <a:r>
              <a:rPr lang="en-US" sz="1400" dirty="0">
                <a:solidFill>
                  <a:schemeClr val="bg1"/>
                </a:solidFill>
              </a:rPr>
              <a:t>This is the catalog page.  Select or search from the options on the left.  You will automatically be taken to the business card page, but simply select your desired choice to be taken there.</a:t>
            </a:r>
          </a:p>
        </p:txBody>
      </p:sp>
      <p:pic>
        <p:nvPicPr>
          <p:cNvPr id="5" name="Content Placeholder 4" descr="this is sample of the business card page within the catalog page">
            <a:extLst>
              <a:ext uri="{FF2B5EF4-FFF2-40B4-BE49-F238E27FC236}">
                <a16:creationId xmlns:a16="http://schemas.microsoft.com/office/drawing/2014/main" id="{AE682235-EB61-9248-BBC5-600C4F2E4F7F}"/>
              </a:ext>
              <a:ext uri="{C183D7F6-B498-43B3-948B-1728B52AA6E4}">
                <adec:decorative xmlns:adec="http://schemas.microsoft.com/office/drawing/2017/decorative" val="0"/>
              </a:ext>
            </a:extLst>
          </p:cNvPr>
          <p:cNvPicPr>
            <a:picLocks noGrp="1" noChangeAspect="1"/>
          </p:cNvPicPr>
          <p:nvPr>
            <p:ph idx="1"/>
          </p:nvPr>
        </p:nvPicPr>
        <p:blipFill rotWithShape="1">
          <a:blip r:embed="rId3"/>
          <a:srcRect r="248" b="2"/>
          <a:stretch/>
        </p:blipFill>
        <p:spPr>
          <a:xfrm>
            <a:off x="1151117" y="796117"/>
            <a:ext cx="9889765" cy="5576763"/>
          </a:xfrm>
          <a:prstGeom prst="rect">
            <a:avLst/>
          </a:prstGeom>
        </p:spPr>
      </p:pic>
    </p:spTree>
    <p:extLst>
      <p:ext uri="{BB962C8B-B14F-4D97-AF65-F5344CB8AC3E}">
        <p14:creationId xmlns:p14="http://schemas.microsoft.com/office/powerpoint/2010/main" val="204368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7BCD-ECDC-B541-AFD5-B90B38F3935D}"/>
              </a:ext>
            </a:extLst>
          </p:cNvPr>
          <p:cNvSpPr>
            <a:spLocks noGrp="1"/>
          </p:cNvSpPr>
          <p:nvPr>
            <p:ph type="title"/>
          </p:nvPr>
        </p:nvSpPr>
        <p:spPr>
          <a:xfrm>
            <a:off x="621629" y="640080"/>
            <a:ext cx="4225290" cy="5578816"/>
          </a:xfrm>
          <a:solidFill>
            <a:srgbClr val="8A724C"/>
          </a:solidFill>
        </p:spPr>
        <p:txBody>
          <a:bodyPr vert="horz" lIns="91440" tIns="45720" rIns="91440" bIns="45720" rtlCol="0" anchor="ctr">
            <a:normAutofit/>
          </a:bodyPr>
          <a:lstStyle/>
          <a:p>
            <a:pPr algn="ctr"/>
            <a:r>
              <a:rPr lang="en-US" sz="2400" dirty="0">
                <a:solidFill>
                  <a:srgbClr val="FFFFFF"/>
                </a:solidFill>
              </a:rPr>
              <a:t>While we are on the subject, lets look at Business Cards. Standard Business cards are dynamic and allow you to fill in certain information. Many of our stationery items like envelopes and letterhead are also dynamic.</a:t>
            </a:r>
            <a:br>
              <a:rPr lang="en-US" sz="2400" dirty="0">
                <a:solidFill>
                  <a:srgbClr val="FFFFFF"/>
                </a:solidFill>
              </a:rPr>
            </a:br>
            <a:r>
              <a:rPr lang="en-US" sz="2400" dirty="0">
                <a:solidFill>
                  <a:srgbClr val="FFFFFF"/>
                </a:solidFill>
              </a:rPr>
              <a:t>First pick the style front you want; Primary Logo or Wordmark Logo. For our demo we will choose the Primary Logo.</a:t>
            </a:r>
            <a:br>
              <a:rPr lang="en-US" sz="2400" dirty="0">
                <a:solidFill>
                  <a:srgbClr val="FFFFFF"/>
                </a:solidFill>
              </a:rPr>
            </a:br>
            <a:endParaRPr lang="en-US" sz="2400" dirty="0">
              <a:solidFill>
                <a:srgbClr val="FFFFFF"/>
              </a:solidFill>
            </a:endParaRPr>
          </a:p>
        </p:txBody>
      </p:sp>
      <p:pic>
        <p:nvPicPr>
          <p:cNvPr id="5" name="Content Placeholder 4" descr="this is sample of the business card page within the catalog page">
            <a:extLst>
              <a:ext uri="{FF2B5EF4-FFF2-40B4-BE49-F238E27FC236}">
                <a16:creationId xmlns:a16="http://schemas.microsoft.com/office/drawing/2014/main" id="{AE682235-EB61-9248-BBC5-600C4F2E4F7F}"/>
              </a:ext>
              <a:ext uri="{C183D7F6-B498-43B3-948B-1728B52AA6E4}">
                <adec:decorative xmlns:adec="http://schemas.microsoft.com/office/drawing/2017/decorative" val="0"/>
              </a:ext>
            </a:extLst>
          </p:cNvPr>
          <p:cNvPicPr>
            <a:picLocks noGrp="1" noChangeAspect="1"/>
          </p:cNvPicPr>
          <p:nvPr>
            <p:ph idx="1"/>
          </p:nvPr>
        </p:nvPicPr>
        <p:blipFill rotWithShape="1">
          <a:blip r:embed="rId3"/>
          <a:srcRect l="17402" r="27552" b="1"/>
          <a:stretch/>
        </p:blipFill>
        <p:spPr>
          <a:xfrm>
            <a:off x="5468547" y="-1062681"/>
            <a:ext cx="6604003" cy="7920681"/>
          </a:xfrm>
          <a:prstGeom prst="rect">
            <a:avLst/>
          </a:prstGeom>
        </p:spPr>
      </p:pic>
    </p:spTree>
    <p:extLst>
      <p:ext uri="{BB962C8B-B14F-4D97-AF65-F5344CB8AC3E}">
        <p14:creationId xmlns:p14="http://schemas.microsoft.com/office/powerpoint/2010/main" val="237247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898E48-46FD-8F4B-B68E-95C80D1268E1}"/>
              </a:ext>
            </a:extLst>
          </p:cNvPr>
          <p:cNvPicPr>
            <a:picLocks noGrp="1" noChangeAspect="1"/>
          </p:cNvPicPr>
          <p:nvPr>
            <p:ph idx="1"/>
          </p:nvPr>
        </p:nvPicPr>
        <p:blipFill rotWithShape="1">
          <a:blip r:embed="rId3"/>
          <a:srcRect b="2007"/>
          <a:stretch/>
        </p:blipFill>
        <p:spPr>
          <a:xfrm>
            <a:off x="3580409" y="484632"/>
            <a:ext cx="8752115" cy="5712239"/>
          </a:xfrm>
          <a:prstGeom prst="rect">
            <a:avLst/>
          </a:prstGeom>
          <a:effectLst/>
        </p:spPr>
      </p:pic>
      <p:sp>
        <p:nvSpPr>
          <p:cNvPr id="3" name="TextBox 2">
            <a:extLst>
              <a:ext uri="{FF2B5EF4-FFF2-40B4-BE49-F238E27FC236}">
                <a16:creationId xmlns:a16="http://schemas.microsoft.com/office/drawing/2014/main" id="{0EBA9C9D-D2CC-1D49-ACE0-557686E5ED65}"/>
              </a:ext>
            </a:extLst>
          </p:cNvPr>
          <p:cNvSpPr txBox="1"/>
          <p:nvPr/>
        </p:nvSpPr>
        <p:spPr>
          <a:xfrm>
            <a:off x="320634" y="2782669"/>
            <a:ext cx="2385268" cy="646331"/>
          </a:xfrm>
          <a:prstGeom prst="rect">
            <a:avLst/>
          </a:prstGeom>
          <a:noFill/>
        </p:spPr>
        <p:txBody>
          <a:bodyPr wrap="none" rtlCol="0">
            <a:spAutoFit/>
          </a:bodyPr>
          <a:lstStyle/>
          <a:p>
            <a:r>
              <a:rPr lang="en-US" dirty="0"/>
              <a:t>When you are satisfied </a:t>
            </a:r>
          </a:p>
          <a:p>
            <a:r>
              <a:rPr lang="en-US" dirty="0"/>
              <a:t>Select  Add to Basket.</a:t>
            </a:r>
          </a:p>
        </p:txBody>
      </p:sp>
      <p:sp>
        <p:nvSpPr>
          <p:cNvPr id="4" name="TextBox 3">
            <a:extLst>
              <a:ext uri="{FF2B5EF4-FFF2-40B4-BE49-F238E27FC236}">
                <a16:creationId xmlns:a16="http://schemas.microsoft.com/office/drawing/2014/main" id="{E4D4BEE4-3E21-C14C-B26A-E61511825957}"/>
              </a:ext>
            </a:extLst>
          </p:cNvPr>
          <p:cNvSpPr txBox="1"/>
          <p:nvPr/>
        </p:nvSpPr>
        <p:spPr>
          <a:xfrm>
            <a:off x="320634" y="1496291"/>
            <a:ext cx="2988960" cy="923330"/>
          </a:xfrm>
          <a:prstGeom prst="rect">
            <a:avLst/>
          </a:prstGeom>
          <a:noFill/>
        </p:spPr>
        <p:txBody>
          <a:bodyPr wrap="none" rtlCol="0">
            <a:spAutoFit/>
          </a:bodyPr>
          <a:lstStyle/>
          <a:p>
            <a:r>
              <a:rPr lang="en-US" dirty="0"/>
              <a:t>Fill your dynamic information</a:t>
            </a:r>
          </a:p>
          <a:p>
            <a:r>
              <a:rPr lang="en-US" dirty="0"/>
              <a:t>into the text boxes and select </a:t>
            </a:r>
          </a:p>
          <a:p>
            <a:r>
              <a:rPr lang="en-US" dirty="0"/>
              <a:t>your desired back.</a:t>
            </a:r>
          </a:p>
        </p:txBody>
      </p:sp>
    </p:spTree>
    <p:extLst>
      <p:ext uri="{BB962C8B-B14F-4D97-AF65-F5344CB8AC3E}">
        <p14:creationId xmlns:p14="http://schemas.microsoft.com/office/powerpoint/2010/main" val="66704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across)">
                                      <p:cBhvr>
                                        <p:cTn id="10" dur="500"/>
                                        <p:tgtEl>
                                          <p:spTgt spid="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heckerboard(across)">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500"/>
                                        <p:tgtEl>
                                          <p:spTgt spid="3">
                                            <p:txEl>
                                              <p:pRg st="0" end="0"/>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heckerboard(across)">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300878-9B3D-7B48-9C90-BBA387B462F2}"/>
              </a:ext>
            </a:extLst>
          </p:cNvPr>
          <p:cNvSpPr/>
          <p:nvPr/>
        </p:nvSpPr>
        <p:spPr>
          <a:xfrm>
            <a:off x="0" y="1032878"/>
            <a:ext cx="6965091" cy="6068451"/>
          </a:xfrm>
          <a:prstGeom prst="rect">
            <a:avLst/>
          </a:prstGeom>
          <a:solidFill>
            <a:srgbClr val="8A72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dirty="0"/>
            </a:br>
            <a:endParaRPr lang="en-US" dirty="0"/>
          </a:p>
        </p:txBody>
      </p:sp>
      <p:pic>
        <p:nvPicPr>
          <p:cNvPr id="5" name="Content Placeholder 4" descr="Graphical user interface, website&#10;&#10;Description automatically generated">
            <a:extLst>
              <a:ext uri="{FF2B5EF4-FFF2-40B4-BE49-F238E27FC236}">
                <a16:creationId xmlns:a16="http://schemas.microsoft.com/office/drawing/2014/main" id="{C0EA4814-5DC6-6B48-9126-79C8304CD0D5}"/>
              </a:ext>
            </a:extLst>
          </p:cNvPr>
          <p:cNvPicPr>
            <a:picLocks noGrp="1" noChangeAspect="1"/>
          </p:cNvPicPr>
          <p:nvPr>
            <p:ph idx="1"/>
          </p:nvPr>
        </p:nvPicPr>
        <p:blipFill>
          <a:blip r:embed="rId2"/>
          <a:stretch>
            <a:fillRect/>
          </a:stretch>
        </p:blipFill>
        <p:spPr>
          <a:xfrm>
            <a:off x="6965091" y="-22067"/>
            <a:ext cx="4831493" cy="6902134"/>
          </a:xfrm>
        </p:spPr>
      </p:pic>
      <p:sp>
        <p:nvSpPr>
          <p:cNvPr id="3" name="TextBox 2">
            <a:extLst>
              <a:ext uri="{FF2B5EF4-FFF2-40B4-BE49-F238E27FC236}">
                <a16:creationId xmlns:a16="http://schemas.microsoft.com/office/drawing/2014/main" id="{EF8A1E32-1696-E846-AB53-8066EEB40B58}"/>
              </a:ext>
            </a:extLst>
          </p:cNvPr>
          <p:cNvSpPr txBox="1"/>
          <p:nvPr/>
        </p:nvSpPr>
        <p:spPr>
          <a:xfrm>
            <a:off x="285009" y="1392325"/>
            <a:ext cx="6178871" cy="369332"/>
          </a:xfrm>
          <a:prstGeom prst="rect">
            <a:avLst/>
          </a:prstGeom>
          <a:noFill/>
        </p:spPr>
        <p:txBody>
          <a:bodyPr wrap="none" rtlCol="0">
            <a:spAutoFit/>
          </a:bodyPr>
          <a:lstStyle/>
          <a:p>
            <a:pPr marL="285750" indent="-285750">
              <a:buFont typeface="Arial" panose="020B0604020202020204" pitchFamily="34" charset="0"/>
              <a:buChar char="•"/>
            </a:pPr>
            <a:r>
              <a:rPr lang="en-US" dirty="0"/>
              <a:t>Once the proof generates you have 1 more chance to review.</a:t>
            </a:r>
          </a:p>
        </p:txBody>
      </p:sp>
      <p:sp>
        <p:nvSpPr>
          <p:cNvPr id="7" name="TextBox 6">
            <a:extLst>
              <a:ext uri="{FF2B5EF4-FFF2-40B4-BE49-F238E27FC236}">
                <a16:creationId xmlns:a16="http://schemas.microsoft.com/office/drawing/2014/main" id="{1AF64A23-02E9-EE4E-894B-2036BAB9D1DD}"/>
              </a:ext>
            </a:extLst>
          </p:cNvPr>
          <p:cNvSpPr txBox="1"/>
          <p:nvPr/>
        </p:nvSpPr>
        <p:spPr>
          <a:xfrm>
            <a:off x="269048" y="2522090"/>
            <a:ext cx="5014899" cy="369332"/>
          </a:xfrm>
          <a:prstGeom prst="rect">
            <a:avLst/>
          </a:prstGeom>
          <a:noFill/>
        </p:spPr>
        <p:txBody>
          <a:bodyPr wrap="none" rtlCol="0">
            <a:spAutoFit/>
          </a:bodyPr>
          <a:lstStyle/>
          <a:p>
            <a:pPr marL="285750" indent="-285750">
              <a:buFont typeface="Arial" panose="020B0604020202020204" pitchFamily="34" charset="0"/>
              <a:buChar char="•"/>
            </a:pPr>
            <a:r>
              <a:rPr lang="en-US" dirty="0"/>
              <a:t>To accept check the box and select Accept Proof.</a:t>
            </a:r>
          </a:p>
        </p:txBody>
      </p:sp>
      <p:sp>
        <p:nvSpPr>
          <p:cNvPr id="9" name="TextBox 8">
            <a:extLst>
              <a:ext uri="{FF2B5EF4-FFF2-40B4-BE49-F238E27FC236}">
                <a16:creationId xmlns:a16="http://schemas.microsoft.com/office/drawing/2014/main" id="{354DE00A-6EC9-1744-AEAF-0461E683CA20}"/>
              </a:ext>
            </a:extLst>
          </p:cNvPr>
          <p:cNvSpPr txBox="1"/>
          <p:nvPr/>
        </p:nvSpPr>
        <p:spPr>
          <a:xfrm>
            <a:off x="395416" y="396432"/>
            <a:ext cx="2453557" cy="369332"/>
          </a:xfrm>
          <a:prstGeom prst="rect">
            <a:avLst/>
          </a:prstGeom>
          <a:noFill/>
        </p:spPr>
        <p:txBody>
          <a:bodyPr wrap="none" rtlCol="0">
            <a:spAutoFit/>
          </a:bodyPr>
          <a:lstStyle/>
          <a:p>
            <a:r>
              <a:rPr lang="en-US" b="1" dirty="0">
                <a:latin typeface="Avenir Black" panose="02000503020000020003" pitchFamily="2" charset="0"/>
              </a:rPr>
              <a:t>Accepting the proof</a:t>
            </a:r>
            <a:r>
              <a:rPr lang="en-US" dirty="0"/>
              <a:t>:</a:t>
            </a:r>
          </a:p>
        </p:txBody>
      </p:sp>
      <p:sp>
        <p:nvSpPr>
          <p:cNvPr id="10" name="TextBox 9">
            <a:extLst>
              <a:ext uri="{FF2B5EF4-FFF2-40B4-BE49-F238E27FC236}">
                <a16:creationId xmlns:a16="http://schemas.microsoft.com/office/drawing/2014/main" id="{238D2E7A-5BF6-254F-8C84-08840288ABCC}"/>
              </a:ext>
            </a:extLst>
          </p:cNvPr>
          <p:cNvSpPr txBox="1"/>
          <p:nvPr/>
        </p:nvSpPr>
        <p:spPr>
          <a:xfrm>
            <a:off x="285009" y="1936438"/>
            <a:ext cx="8419677" cy="369332"/>
          </a:xfrm>
          <a:prstGeom prst="rect">
            <a:avLst/>
          </a:prstGeom>
          <a:noFill/>
        </p:spPr>
        <p:txBody>
          <a:bodyPr wrap="none" rtlCol="0">
            <a:spAutoFit/>
          </a:bodyPr>
          <a:lstStyle/>
          <a:p>
            <a:pPr marL="285750" indent="-285750">
              <a:buFont typeface="Arial" panose="020B0604020202020204" pitchFamily="34" charset="0"/>
              <a:buChar char="•"/>
            </a:pPr>
            <a:r>
              <a:rPr lang="en-US" dirty="0"/>
              <a:t>If you discover an error simply hit edit and you will be returned to the previous page.</a:t>
            </a:r>
          </a:p>
        </p:txBody>
      </p:sp>
    </p:spTree>
    <p:extLst>
      <p:ext uri="{BB962C8B-B14F-4D97-AF65-F5344CB8AC3E}">
        <p14:creationId xmlns:p14="http://schemas.microsoft.com/office/powerpoint/2010/main" val="319367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with low confidence">
            <a:extLst>
              <a:ext uri="{FF2B5EF4-FFF2-40B4-BE49-F238E27FC236}">
                <a16:creationId xmlns:a16="http://schemas.microsoft.com/office/drawing/2014/main" id="{DF393A98-08D3-AA4C-80A5-F552F360C3E8}"/>
              </a:ext>
            </a:extLst>
          </p:cNvPr>
          <p:cNvPicPr>
            <a:picLocks noGrp="1" noChangeAspect="1"/>
          </p:cNvPicPr>
          <p:nvPr>
            <p:ph idx="1"/>
          </p:nvPr>
        </p:nvPicPr>
        <p:blipFill>
          <a:blip r:embed="rId2"/>
          <a:stretch>
            <a:fillRect/>
          </a:stretch>
        </p:blipFill>
        <p:spPr>
          <a:xfrm>
            <a:off x="0" y="0"/>
            <a:ext cx="5538952" cy="6880090"/>
          </a:xfrm>
          <a:solidFill>
            <a:schemeClr val="tx1"/>
          </a:solidFill>
        </p:spPr>
      </p:pic>
      <p:sp>
        <p:nvSpPr>
          <p:cNvPr id="14" name="Rectangle 13">
            <a:extLst>
              <a:ext uri="{FF2B5EF4-FFF2-40B4-BE49-F238E27FC236}">
                <a16:creationId xmlns:a16="http://schemas.microsoft.com/office/drawing/2014/main" id="{6A6EE946-3480-124D-AC11-7EF70DB9FAE0}"/>
              </a:ext>
            </a:extLst>
          </p:cNvPr>
          <p:cNvSpPr/>
          <p:nvPr/>
        </p:nvSpPr>
        <p:spPr>
          <a:xfrm>
            <a:off x="5266629" y="438816"/>
            <a:ext cx="6672518" cy="6240780"/>
          </a:xfrm>
          <a:prstGeom prst="rect">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6F5F77A-4786-E540-B7C1-3BA1FC35DC2D}"/>
              </a:ext>
            </a:extLst>
          </p:cNvPr>
          <p:cNvSpPr txBox="1"/>
          <p:nvPr/>
        </p:nvSpPr>
        <p:spPr>
          <a:xfrm>
            <a:off x="5266629" y="1254126"/>
            <a:ext cx="6669518" cy="923330"/>
          </a:xfrm>
          <a:prstGeom prst="rect">
            <a:avLst/>
          </a:prstGeom>
          <a:noFill/>
        </p:spPr>
        <p:txBody>
          <a:bodyPr wrap="none" rtlCol="0">
            <a:spAutoFit/>
          </a:bodyPr>
          <a:lstStyle/>
          <a:p>
            <a:r>
              <a:rPr lang="en-US" dirty="0"/>
              <a:t>Here you will see the total of your order and what you ordered. </a:t>
            </a:r>
          </a:p>
          <a:p>
            <a:r>
              <a:rPr lang="en-US" dirty="0"/>
              <a:t>If you have other items to order, click the Add More Items button.</a:t>
            </a:r>
          </a:p>
          <a:p>
            <a:r>
              <a:rPr lang="en-US" dirty="0"/>
              <a:t>Select rush if you need sooner than 5 business days and click Update.</a:t>
            </a:r>
          </a:p>
        </p:txBody>
      </p:sp>
      <p:sp>
        <p:nvSpPr>
          <p:cNvPr id="4" name="TextBox 3">
            <a:extLst>
              <a:ext uri="{FF2B5EF4-FFF2-40B4-BE49-F238E27FC236}">
                <a16:creationId xmlns:a16="http://schemas.microsoft.com/office/drawing/2014/main" id="{056EEE25-383A-B64A-A30E-E30165B5CE59}"/>
              </a:ext>
            </a:extLst>
          </p:cNvPr>
          <p:cNvSpPr txBox="1"/>
          <p:nvPr/>
        </p:nvSpPr>
        <p:spPr>
          <a:xfrm>
            <a:off x="5266629" y="2669628"/>
            <a:ext cx="2820516" cy="369332"/>
          </a:xfrm>
          <a:prstGeom prst="rect">
            <a:avLst/>
          </a:prstGeom>
          <a:noFill/>
        </p:spPr>
        <p:txBody>
          <a:bodyPr wrap="none" rtlCol="0">
            <a:spAutoFit/>
          </a:bodyPr>
          <a:lstStyle/>
          <a:p>
            <a:r>
              <a:rPr lang="en-US" dirty="0"/>
              <a:t>Fill in requestor (that’s you).</a:t>
            </a:r>
          </a:p>
        </p:txBody>
      </p:sp>
      <p:sp>
        <p:nvSpPr>
          <p:cNvPr id="6" name="Left Arrow 5">
            <a:extLst>
              <a:ext uri="{FF2B5EF4-FFF2-40B4-BE49-F238E27FC236}">
                <a16:creationId xmlns:a16="http://schemas.microsoft.com/office/drawing/2014/main" id="{7D2E8424-1CEA-2F41-AC36-78BC34D72059}"/>
              </a:ext>
            </a:extLst>
          </p:cNvPr>
          <p:cNvSpPr/>
          <p:nvPr/>
        </p:nvSpPr>
        <p:spPr>
          <a:xfrm>
            <a:off x="4288221" y="1450428"/>
            <a:ext cx="1030014" cy="4846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a:extLst>
              <a:ext uri="{FF2B5EF4-FFF2-40B4-BE49-F238E27FC236}">
                <a16:creationId xmlns:a16="http://schemas.microsoft.com/office/drawing/2014/main" id="{B8D0EBD0-1DCC-104E-A74D-855805756991}"/>
              </a:ext>
            </a:extLst>
          </p:cNvPr>
          <p:cNvSpPr/>
          <p:nvPr/>
        </p:nvSpPr>
        <p:spPr>
          <a:xfrm>
            <a:off x="4288221" y="2611978"/>
            <a:ext cx="1030014" cy="4846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63CFAE-1594-1D49-8553-80B2393302D8}"/>
              </a:ext>
            </a:extLst>
          </p:cNvPr>
          <p:cNvSpPr txBox="1"/>
          <p:nvPr/>
        </p:nvSpPr>
        <p:spPr>
          <a:xfrm>
            <a:off x="5369638" y="4590193"/>
            <a:ext cx="6276013" cy="369332"/>
          </a:xfrm>
          <a:prstGeom prst="rect">
            <a:avLst/>
          </a:prstGeom>
          <a:noFill/>
        </p:spPr>
        <p:txBody>
          <a:bodyPr wrap="none" rtlCol="0">
            <a:spAutoFit/>
          </a:bodyPr>
          <a:lstStyle/>
          <a:p>
            <a:r>
              <a:rPr lang="en-US" dirty="0"/>
              <a:t>Fill in shipping information.  Red asterisks indicate required fields.</a:t>
            </a:r>
          </a:p>
        </p:txBody>
      </p:sp>
      <p:sp>
        <p:nvSpPr>
          <p:cNvPr id="9" name="Left Arrow 8">
            <a:extLst>
              <a:ext uri="{FF2B5EF4-FFF2-40B4-BE49-F238E27FC236}">
                <a16:creationId xmlns:a16="http://schemas.microsoft.com/office/drawing/2014/main" id="{172C7097-CC3F-6E48-8CA6-B5D852E6C812}"/>
              </a:ext>
            </a:extLst>
          </p:cNvPr>
          <p:cNvSpPr/>
          <p:nvPr/>
        </p:nvSpPr>
        <p:spPr>
          <a:xfrm>
            <a:off x="4339827" y="4532543"/>
            <a:ext cx="978408" cy="4846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extLst>
              <a:ext uri="{FF2B5EF4-FFF2-40B4-BE49-F238E27FC236}">
                <a16:creationId xmlns:a16="http://schemas.microsoft.com/office/drawing/2014/main" id="{8D2AF180-E32A-654B-B5F5-AD6193134534}"/>
              </a:ext>
            </a:extLst>
          </p:cNvPr>
          <p:cNvSpPr/>
          <p:nvPr/>
        </p:nvSpPr>
        <p:spPr>
          <a:xfrm>
            <a:off x="4339827" y="3572260"/>
            <a:ext cx="978408" cy="4846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E28C2B0-7278-0F47-9616-C045B1980815}"/>
              </a:ext>
            </a:extLst>
          </p:cNvPr>
          <p:cNvSpPr txBox="1"/>
          <p:nvPr/>
        </p:nvSpPr>
        <p:spPr>
          <a:xfrm>
            <a:off x="5369638" y="3559206"/>
            <a:ext cx="6484852" cy="646331"/>
          </a:xfrm>
          <a:prstGeom prst="rect">
            <a:avLst/>
          </a:prstGeom>
          <a:noFill/>
        </p:spPr>
        <p:txBody>
          <a:bodyPr wrap="none" rtlCol="0">
            <a:spAutoFit/>
          </a:bodyPr>
          <a:lstStyle/>
          <a:p>
            <a:r>
              <a:rPr lang="en-US" dirty="0"/>
              <a:t>Select a need by date. </a:t>
            </a:r>
          </a:p>
          <a:p>
            <a:r>
              <a:rPr lang="en-US" dirty="0"/>
              <a:t>We require 5 business days, or a late fee will be added to your total.</a:t>
            </a:r>
          </a:p>
        </p:txBody>
      </p:sp>
      <p:sp>
        <p:nvSpPr>
          <p:cNvPr id="12" name="Left Arrow 11">
            <a:extLst>
              <a:ext uri="{FF2B5EF4-FFF2-40B4-BE49-F238E27FC236}">
                <a16:creationId xmlns:a16="http://schemas.microsoft.com/office/drawing/2014/main" id="{FF2CC805-9C95-EE49-8FB9-82EAE79C814C}"/>
              </a:ext>
            </a:extLst>
          </p:cNvPr>
          <p:cNvSpPr/>
          <p:nvPr/>
        </p:nvSpPr>
        <p:spPr>
          <a:xfrm>
            <a:off x="4339827" y="5956695"/>
            <a:ext cx="978408" cy="4846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CC589D8-AC88-AC42-BBA1-12BFC3CDB33E}"/>
              </a:ext>
            </a:extLst>
          </p:cNvPr>
          <p:cNvSpPr txBox="1"/>
          <p:nvPr/>
        </p:nvSpPr>
        <p:spPr>
          <a:xfrm>
            <a:off x="5369638" y="6014345"/>
            <a:ext cx="5626348" cy="369332"/>
          </a:xfrm>
          <a:prstGeom prst="rect">
            <a:avLst/>
          </a:prstGeom>
          <a:noFill/>
        </p:spPr>
        <p:txBody>
          <a:bodyPr wrap="none" rtlCol="0">
            <a:spAutoFit/>
          </a:bodyPr>
          <a:lstStyle/>
          <a:p>
            <a:r>
              <a:rPr lang="en-US" dirty="0"/>
              <a:t>Include any questions or comments here.  This is optional.</a:t>
            </a:r>
          </a:p>
        </p:txBody>
      </p:sp>
      <p:sp>
        <p:nvSpPr>
          <p:cNvPr id="16" name="Left Arrow 15">
            <a:extLst>
              <a:ext uri="{FF2B5EF4-FFF2-40B4-BE49-F238E27FC236}">
                <a16:creationId xmlns:a16="http://schemas.microsoft.com/office/drawing/2014/main" id="{0E510579-7AAE-204E-A0E4-8AF3CB725B3D}"/>
              </a:ext>
            </a:extLst>
          </p:cNvPr>
          <p:cNvSpPr/>
          <p:nvPr/>
        </p:nvSpPr>
        <p:spPr>
          <a:xfrm>
            <a:off x="3513396" y="6437280"/>
            <a:ext cx="978408" cy="48463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5A7719-A904-834E-AC18-E643D8EF053C}"/>
              </a:ext>
            </a:extLst>
          </p:cNvPr>
          <p:cNvSpPr txBox="1"/>
          <p:nvPr/>
        </p:nvSpPr>
        <p:spPr>
          <a:xfrm>
            <a:off x="3534363" y="6528757"/>
            <a:ext cx="936475" cy="307777"/>
          </a:xfrm>
          <a:prstGeom prst="rect">
            <a:avLst/>
          </a:prstGeom>
          <a:noFill/>
        </p:spPr>
        <p:txBody>
          <a:bodyPr wrap="square" rtlCol="0">
            <a:spAutoFit/>
          </a:bodyPr>
          <a:lstStyle/>
          <a:p>
            <a:r>
              <a:rPr lang="en-US" sz="1400" dirty="0"/>
              <a:t>Check Out</a:t>
            </a:r>
          </a:p>
        </p:txBody>
      </p:sp>
    </p:spTree>
    <p:extLst>
      <p:ext uri="{BB962C8B-B14F-4D97-AF65-F5344CB8AC3E}">
        <p14:creationId xmlns:p14="http://schemas.microsoft.com/office/powerpoint/2010/main" val="298444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1" grpId="0"/>
      <p:bldP spid="13" grpId="0"/>
      <p:bldP spid="16"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6FD8-5FA3-4646-AA35-E6A999305350}"/>
              </a:ext>
            </a:extLst>
          </p:cNvPr>
          <p:cNvSpPr>
            <a:spLocks noGrp="1"/>
          </p:cNvSpPr>
          <p:nvPr>
            <p:ph type="title"/>
          </p:nvPr>
        </p:nvSpPr>
        <p:spPr>
          <a:xfrm>
            <a:off x="8932498" y="220495"/>
            <a:ext cx="3201136" cy="6750994"/>
          </a:xfrm>
        </p:spPr>
        <p:txBody>
          <a:bodyPr vert="horz" lIns="91440" tIns="45720" rIns="91440" bIns="45720" rtlCol="0" anchor="ctr">
            <a:noAutofit/>
          </a:bodyPr>
          <a:lstStyle/>
          <a:p>
            <a:r>
              <a:rPr lang="en-US" sz="2800" b="1" dirty="0"/>
              <a:t>The Billing Page: </a:t>
            </a:r>
            <a:r>
              <a:rPr lang="en-US" sz="2800" dirty="0"/>
              <a:t>Here you see your final price, the Print Shop Fund code and a drop down for the Shipping Method and Project Fund Code. </a:t>
            </a:r>
            <a:br>
              <a:rPr lang="en-US" sz="2800" dirty="0"/>
            </a:br>
            <a:r>
              <a:rPr lang="en-US" sz="2800" dirty="0"/>
              <a:t>Type the fund code in and it will generate within the drop-down box. Once all that is done select Review Order.</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7756B8AB-7957-DB4A-A811-51A52D845F96}"/>
              </a:ext>
            </a:extLst>
          </p:cNvPr>
          <p:cNvPicPr>
            <a:picLocks noGrp="1" noChangeAspect="1"/>
          </p:cNvPicPr>
          <p:nvPr>
            <p:ph idx="1"/>
          </p:nvPr>
        </p:nvPicPr>
        <p:blipFill rotWithShape="1">
          <a:blip r:embed="rId3"/>
          <a:srcRect r="1" b="2834"/>
          <a:stretch/>
        </p:blipFill>
        <p:spPr>
          <a:xfrm>
            <a:off x="545238" y="858525"/>
            <a:ext cx="7608304" cy="5211906"/>
          </a:xfrm>
          <a:prstGeom prst="rect">
            <a:avLst/>
          </a:prstGeom>
        </p:spPr>
      </p:pic>
    </p:spTree>
    <p:extLst>
      <p:ext uri="{BB962C8B-B14F-4D97-AF65-F5344CB8AC3E}">
        <p14:creationId xmlns:p14="http://schemas.microsoft.com/office/powerpoint/2010/main" val="304441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E761-0979-D241-A158-0449379384E0}"/>
              </a:ext>
            </a:extLst>
          </p:cNvPr>
          <p:cNvSpPr>
            <a:spLocks noGrp="1"/>
          </p:cNvSpPr>
          <p:nvPr>
            <p:ph type="title"/>
          </p:nvPr>
        </p:nvSpPr>
        <p:spPr>
          <a:xfrm>
            <a:off x="4941535" y="640081"/>
            <a:ext cx="6610383" cy="3497021"/>
          </a:xfrm>
          <a:noFill/>
        </p:spPr>
        <p:txBody>
          <a:bodyPr vert="horz" lIns="91440" tIns="45720" rIns="91440" bIns="45720" rtlCol="0" anchor="b">
            <a:normAutofit/>
          </a:bodyPr>
          <a:lstStyle/>
          <a:p>
            <a:r>
              <a:rPr lang="en-US" sz="3800" dirty="0"/>
              <a:t>Your order is not yet complete. This is a summary of your order. </a:t>
            </a:r>
            <a:br>
              <a:rPr lang="en-US" sz="3800" dirty="0"/>
            </a:br>
            <a:r>
              <a:rPr lang="en-US" sz="3800" dirty="0"/>
              <a:t>Verify all information carefully, then click Submit Request. This will take you to the final step.</a:t>
            </a:r>
          </a:p>
        </p:txBody>
      </p:sp>
      <p:pic>
        <p:nvPicPr>
          <p:cNvPr id="5" name="Content Placeholder 4" descr="Graphical user interface&#10;&#10;Description automatically generated">
            <a:extLst>
              <a:ext uri="{FF2B5EF4-FFF2-40B4-BE49-F238E27FC236}">
                <a16:creationId xmlns:a16="http://schemas.microsoft.com/office/drawing/2014/main" id="{5BF1B856-4660-5043-B382-1D2923765DD3}"/>
              </a:ext>
            </a:extLst>
          </p:cNvPr>
          <p:cNvPicPr>
            <a:picLocks noGrp="1" noChangeAspect="1"/>
          </p:cNvPicPr>
          <p:nvPr>
            <p:ph idx="1"/>
          </p:nvPr>
        </p:nvPicPr>
        <p:blipFill rotWithShape="1">
          <a:blip r:embed="rId2"/>
          <a:srcRect t="6236"/>
          <a:stretch/>
        </p:blipFill>
        <p:spPr>
          <a:xfrm>
            <a:off x="809243" y="809244"/>
            <a:ext cx="3017520" cy="5239512"/>
          </a:xfrm>
          <a:prstGeom prst="rect">
            <a:avLst/>
          </a:prstGeom>
          <a:effectLst/>
        </p:spPr>
      </p:pic>
    </p:spTree>
    <p:extLst>
      <p:ext uri="{BB962C8B-B14F-4D97-AF65-F5344CB8AC3E}">
        <p14:creationId xmlns:p14="http://schemas.microsoft.com/office/powerpoint/2010/main" val="3323052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EBE9-FEB9-5045-8A48-28F347B35F8F}"/>
              </a:ext>
            </a:extLst>
          </p:cNvPr>
          <p:cNvSpPr>
            <a:spLocks noGrp="1"/>
          </p:cNvSpPr>
          <p:nvPr>
            <p:ph type="title"/>
          </p:nvPr>
        </p:nvSpPr>
        <p:spPr>
          <a:xfrm>
            <a:off x="-51881" y="0"/>
            <a:ext cx="6926094" cy="7320778"/>
          </a:xfrm>
          <a:solidFill>
            <a:srgbClr val="8A724C"/>
          </a:solidFill>
        </p:spPr>
        <p:txBody>
          <a:bodyPr>
            <a:normAutofit/>
          </a:bodyPr>
          <a:lstStyle/>
          <a:p>
            <a:r>
              <a:rPr lang="en-US" sz="2800" dirty="0"/>
              <a:t>This is the order received page. It includes a proof, the price and information about your order, including an order number.  Please keep this information for your records and refer to the order number when you call our customer service lines to inquire about your print job.</a:t>
            </a:r>
            <a:br>
              <a:rPr lang="en-US" dirty="0"/>
            </a:br>
            <a:br>
              <a:rPr lang="en-US" dirty="0"/>
            </a:br>
            <a:br>
              <a:rPr lang="en-US" dirty="0"/>
            </a:br>
            <a:r>
              <a:rPr lang="en-US" sz="2800" u="sng" dirty="0"/>
              <a:t>Thank you for choosing BraveNation Print.</a:t>
            </a:r>
          </a:p>
        </p:txBody>
      </p:sp>
      <p:pic>
        <p:nvPicPr>
          <p:cNvPr id="5" name="Content Placeholder 4" descr="Graphical user interface, text, application&#10;&#10;Description automatically generated">
            <a:extLst>
              <a:ext uri="{FF2B5EF4-FFF2-40B4-BE49-F238E27FC236}">
                <a16:creationId xmlns:a16="http://schemas.microsoft.com/office/drawing/2014/main" id="{F42FED3D-D961-7A4B-AC3A-C5B7343675EB}"/>
              </a:ext>
            </a:extLst>
          </p:cNvPr>
          <p:cNvPicPr>
            <a:picLocks noGrp="1" noChangeAspect="1"/>
          </p:cNvPicPr>
          <p:nvPr>
            <p:ph idx="1"/>
          </p:nvPr>
        </p:nvPicPr>
        <p:blipFill>
          <a:blip r:embed="rId2"/>
          <a:stretch>
            <a:fillRect/>
          </a:stretch>
        </p:blipFill>
        <p:spPr>
          <a:xfrm>
            <a:off x="7645941" y="0"/>
            <a:ext cx="4077730" cy="6877254"/>
          </a:xfrm>
        </p:spPr>
      </p:pic>
    </p:spTree>
    <p:extLst>
      <p:ext uri="{BB962C8B-B14F-4D97-AF65-F5344CB8AC3E}">
        <p14:creationId xmlns:p14="http://schemas.microsoft.com/office/powerpoint/2010/main" val="11767723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TotalTime>
  <Words>516</Words>
  <Application>Microsoft Macintosh PowerPoint</Application>
  <PresentationFormat>Widescreen</PresentationFormat>
  <Paragraphs>33</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Avenir Black</vt:lpstr>
      <vt:lpstr>Calibri</vt:lpstr>
      <vt:lpstr>Calibri Light</vt:lpstr>
      <vt:lpstr>Office Theme</vt:lpstr>
      <vt:lpstr>PowerPoint Presentation</vt:lpstr>
      <vt:lpstr>This is the catalog page.  Select or search from the options on the left.  You will automatically be taken to the business card page, but simply select your desired choice to be taken there.</vt:lpstr>
      <vt:lpstr>While we are on the subject, lets look at Business Cards. Standard Business cards are dynamic and allow you to fill in certain information. Many of our stationery items like envelopes and letterhead are also dynamic. First pick the style front you want; Primary Logo or Wordmark Logo. For our demo we will choose the Primary Logo. </vt:lpstr>
      <vt:lpstr>PowerPoint Presentation</vt:lpstr>
      <vt:lpstr>PowerPoint Presentation</vt:lpstr>
      <vt:lpstr>PowerPoint Presentation</vt:lpstr>
      <vt:lpstr>The Billing Page: Here you see your final price, the Print Shop Fund code and a drop down for the Shipping Method and Project Fund Code.  Type the fund code in and it will generate within the drop-down box. Once all that is done select Review Order.</vt:lpstr>
      <vt:lpstr>Your order is not yet complete. This is a summary of your order.  Verify all information carefully, then click Submit Request. This will take you to the final step.</vt:lpstr>
      <vt:lpstr>This is the order received page. It includes a proof, the price and information about your order, including an order number.  Please keep this information for your records and refer to the order number when you call our customer service lines to inquire about your print job.   Thank you for choosing BraveNation Print.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Nance Morgan</dc:creator>
  <cp:lastModifiedBy>Nance Morgan</cp:lastModifiedBy>
  <cp:revision>4</cp:revision>
  <dcterms:created xsi:type="dcterms:W3CDTF">2020-12-21T20:02:39Z</dcterms:created>
  <dcterms:modified xsi:type="dcterms:W3CDTF">2021-01-08T17:38:53Z</dcterms:modified>
</cp:coreProperties>
</file>